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6" r:id="rId10"/>
    <p:sldId id="274" r:id="rId11"/>
    <p:sldId id="282" r:id="rId12"/>
    <p:sldId id="275" r:id="rId13"/>
    <p:sldId id="277" r:id="rId14"/>
    <p:sldId id="278" r:id="rId15"/>
    <p:sldId id="279" r:id="rId16"/>
    <p:sldId id="283" r:id="rId17"/>
    <p:sldId id="280" r:id="rId18"/>
    <p:sldId id="281" r:id="rId19"/>
    <p:sldId id="284" r:id="rId20"/>
    <p:sldId id="285" r:id="rId21"/>
    <p:sldId id="286" r:id="rId22"/>
    <p:sldId id="287" r:id="rId23"/>
    <p:sldId id="288" r:id="rId2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Microsoft YaHei" panose="020B0503020204020204" pitchFamily="34" charset="-122"/>
      <p:regular r:id="rId29"/>
      <p:bold r:id="rId3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00"/>
    <a:srgbClr val="660066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16.11.2024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16.11.2024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16.11.2024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16.11.2024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16.11.2024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16.11.2024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16.11.2024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16.11.2024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16.11.2024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16.11.2024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16.11.2024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7211144" cy="1728192"/>
          </a:xfrm>
        </p:spPr>
        <p:txBody>
          <a:bodyPr/>
          <a:lstStyle/>
          <a:p>
            <a:pPr algn="l"/>
            <a:r>
              <a:rPr lang="ru-RU" sz="1800" b="1" dirty="0" smtClean="0">
                <a:solidFill>
                  <a:schemeClr val="accent1"/>
                </a:solidFill>
              </a:rPr>
              <a:t>Оренбургская область,</a:t>
            </a:r>
            <a:br>
              <a:rPr lang="ru-RU" sz="1800" b="1" dirty="0" smtClean="0">
                <a:solidFill>
                  <a:schemeClr val="accent1"/>
                </a:solidFill>
              </a:rPr>
            </a:br>
            <a:r>
              <a:rPr lang="ru-RU" sz="1800" b="1" dirty="0" err="1" smtClean="0">
                <a:solidFill>
                  <a:schemeClr val="accent1"/>
                </a:solidFill>
              </a:rPr>
              <a:t>Саракташский</a:t>
            </a:r>
            <a:r>
              <a:rPr lang="ru-RU" sz="1800" b="1" dirty="0" smtClean="0">
                <a:solidFill>
                  <a:schemeClr val="accent1"/>
                </a:solidFill>
              </a:rPr>
              <a:t> район, село </a:t>
            </a:r>
            <a:r>
              <a:rPr lang="ru-RU" sz="1800" b="1" dirty="0" err="1" smtClean="0">
                <a:solidFill>
                  <a:schemeClr val="accent1"/>
                </a:solidFill>
              </a:rPr>
              <a:t>Каировка</a:t>
            </a:r>
            <a:r>
              <a:rPr lang="ru-RU" sz="1800" b="1" dirty="0" smtClean="0">
                <a:solidFill>
                  <a:schemeClr val="accent1"/>
                </a:solidFill>
              </a:rPr>
              <a:t>, </a:t>
            </a:r>
            <a:br>
              <a:rPr lang="ru-RU" sz="1800" b="1" dirty="0" smtClean="0">
                <a:solidFill>
                  <a:schemeClr val="accent1"/>
                </a:solidFill>
              </a:rPr>
            </a:br>
            <a:r>
              <a:rPr lang="ru-RU" sz="1800" b="1" dirty="0" err="1" smtClean="0">
                <a:solidFill>
                  <a:schemeClr val="accent1"/>
                </a:solidFill>
              </a:rPr>
              <a:t>Каировская</a:t>
            </a:r>
            <a:r>
              <a:rPr lang="ru-RU" sz="1800" b="1" dirty="0" smtClean="0">
                <a:solidFill>
                  <a:schemeClr val="accent1"/>
                </a:solidFill>
              </a:rPr>
              <a:t> основная общеобразовательная школа</a:t>
            </a:r>
            <a:br>
              <a:rPr lang="ru-RU" sz="1800" b="1" dirty="0" smtClean="0">
                <a:solidFill>
                  <a:schemeClr val="accent1"/>
                </a:solidFill>
              </a:rPr>
            </a:br>
            <a:r>
              <a:rPr lang="ru-RU" sz="1800" b="1" dirty="0" smtClean="0">
                <a:solidFill>
                  <a:schemeClr val="accent1"/>
                </a:solidFill>
              </a:rPr>
              <a:t> имени Героя Советского Союза </a:t>
            </a:r>
            <a:br>
              <a:rPr lang="ru-RU" sz="1800" b="1" dirty="0" smtClean="0">
                <a:solidFill>
                  <a:schemeClr val="accent1"/>
                </a:solidFill>
              </a:rPr>
            </a:br>
            <a:r>
              <a:rPr lang="ru-RU" sz="1800" b="1" dirty="0" smtClean="0">
                <a:solidFill>
                  <a:schemeClr val="accent1"/>
                </a:solidFill>
              </a:rPr>
              <a:t>Гущина Николая Фёдоровича</a:t>
            </a:r>
            <a:br>
              <a:rPr lang="ru-RU" sz="1800" b="1" dirty="0" smtClean="0">
                <a:solidFill>
                  <a:schemeClr val="accent1"/>
                </a:solidFill>
              </a:rPr>
            </a:br>
            <a:r>
              <a:rPr lang="ru-RU" sz="1800" b="1" dirty="0" smtClean="0">
                <a:solidFill>
                  <a:schemeClr val="accent1"/>
                </a:solidFill>
              </a:rPr>
              <a:t>Школьный историко-краеведческий музей «Истоки»</a:t>
            </a:r>
            <a:endParaRPr lang="ru-RU" sz="1800" b="1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C:\Users\USER\Desktop\начал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8680"/>
            <a:ext cx="1717269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музей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2708920"/>
            <a:ext cx="2339496" cy="354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ммузей 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70" y="2708919"/>
            <a:ext cx="2359413" cy="354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музей 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918" y="2708920"/>
            <a:ext cx="2165538" cy="354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65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548680"/>
            <a:ext cx="7848872" cy="2088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5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«Учётно-</a:t>
            </a:r>
            <a:r>
              <a:rPr lang="ru-RU" sz="115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хранительская</a:t>
            </a:r>
            <a:r>
              <a:rPr lang="ru-RU" sz="115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деятельность школьного музея»</a:t>
            </a:r>
            <a:endParaRPr lang="ru-RU" sz="11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5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Участвуя во Всероссийском проекте «Школьный музей» команда актива школьного музея изучили </a:t>
            </a:r>
            <a:r>
              <a:rPr lang="ru-RU" sz="1150" dirty="0" err="1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видеоуроки</a:t>
            </a:r>
            <a:r>
              <a:rPr lang="ru-RU" sz="115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которых руководитель отдела хранения музейного фонда и учёта Политехнического музея рассказывает о том, как хранить экспонаты и вести музейную документацию. После этого мы ознакомились с методическими материалами </a:t>
            </a:r>
            <a:r>
              <a:rPr lang="ru-RU" sz="1150" dirty="0" err="1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ЦДЮТИКа</a:t>
            </a:r>
            <a:r>
              <a:rPr lang="ru-RU" sz="115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(Центра детско-юношеского туризма и краеведения) Завели Главную инвентарную книгу (ГИК) и публикуем отчёт о проделанной работе. Представляем вашему вниманию фотографии 5 предметов из экспозиции «Быт и убранство крестьянской избы и фото страниц  рукописной Главной инвентарной книги (ГИК). На этих страницах описаны 5 представленных предметов. Выполняя задания проекта, мы очень многое узнали об организации музея, о правилах ведения необходимой документации и организации экскурсий.</a:t>
            </a:r>
            <a:endParaRPr lang="ru-RU" sz="11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564904"/>
            <a:ext cx="1672894" cy="21608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550" y="2478599"/>
            <a:ext cx="1872208" cy="13343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526" y="3777702"/>
            <a:ext cx="1585414" cy="10801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27" y="2455082"/>
            <a:ext cx="1806503" cy="13548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70" y="3777702"/>
            <a:ext cx="1496905" cy="11226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891" y="4857822"/>
            <a:ext cx="2527158" cy="16327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025" y="4907002"/>
            <a:ext cx="2106159" cy="157961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084304" y="2938289"/>
            <a:ext cx="1592151" cy="2846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Керосиновая лампа, утюги двух видов, станок для изготовления кизяка и </a:t>
            </a:r>
            <a:r>
              <a:rPr lang="ru-RU" sz="14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лапоть  </a:t>
            </a: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все экспонаты подлинные</a:t>
            </a:r>
            <a:r>
              <a:rPr lang="ru-RU" sz="14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и записи в Главной инвентарной книге музея</a:t>
            </a:r>
            <a:endParaRPr lang="ru-RU" sz="1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83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548681"/>
            <a:ext cx="6912768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Тематические выставки в нашем музее очень нравятся школьникам и жителям села</a:t>
            </a:r>
            <a:endParaRPr lang="ru-RU" sz="16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3442"/>
            <a:ext cx="3229513" cy="45893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5" y="1301123"/>
            <a:ext cx="3324620" cy="23222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008" y="3708096"/>
            <a:ext cx="4072464" cy="29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322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27451"/>
            <a:ext cx="49685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b="1" u="sng" dirty="0">
                <a:solidFill>
                  <a:srgbClr val="FF0000"/>
                </a:solidFill>
              </a:rPr>
              <a:t>«История родного края и села </a:t>
            </a:r>
            <a:r>
              <a:rPr lang="ru-RU" sz="1200" b="1" u="sng" dirty="0" err="1">
                <a:solidFill>
                  <a:srgbClr val="FF0000"/>
                </a:solidFill>
              </a:rPr>
              <a:t>Каировка</a:t>
            </a:r>
            <a:r>
              <a:rPr lang="ru-RU" sz="1200" b="1" u="sng" dirty="0">
                <a:solidFill>
                  <a:srgbClr val="FF0000"/>
                </a:solidFill>
              </a:rPr>
              <a:t>. Народные умельцы»</a:t>
            </a:r>
          </a:p>
          <a:p>
            <a:r>
              <a:rPr lang="ru-RU" sz="1200" b="1" dirty="0" smtClean="0">
                <a:solidFill>
                  <a:schemeClr val="tx2"/>
                </a:solidFill>
              </a:rPr>
              <a:t>Когда </a:t>
            </a:r>
            <a:r>
              <a:rPr lang="ru-RU" sz="1200" b="1" dirty="0">
                <a:solidFill>
                  <a:schemeClr val="tx2"/>
                </a:solidFill>
              </a:rPr>
              <a:t>мы создавали дизайн-проект школьного историко-краеведческого музея «Истоки» на базе МОБУ </a:t>
            </a:r>
            <a:r>
              <a:rPr lang="ru-RU" sz="1200" b="1" dirty="0" err="1">
                <a:solidFill>
                  <a:schemeClr val="tx2"/>
                </a:solidFill>
              </a:rPr>
              <a:t>Каировская</a:t>
            </a:r>
            <a:r>
              <a:rPr lang="ru-RU" sz="1200" b="1" dirty="0">
                <a:solidFill>
                  <a:schemeClr val="tx2"/>
                </a:solidFill>
              </a:rPr>
              <a:t> ООШ, тематикой одной из запланированных выставок была выставка «История родного края и села </a:t>
            </a:r>
            <a:r>
              <a:rPr lang="ru-RU" sz="1200" b="1" dirty="0" err="1">
                <a:solidFill>
                  <a:schemeClr val="tx2"/>
                </a:solidFill>
              </a:rPr>
              <a:t>Каировка</a:t>
            </a:r>
            <a:r>
              <a:rPr lang="ru-RU" sz="1200" b="1" dirty="0">
                <a:solidFill>
                  <a:schemeClr val="tx2"/>
                </a:solidFill>
              </a:rPr>
              <a:t>. Народные умельцы» Мы начали работу по этой теме. Создали экспозицию «Мир рукоделия Абрамовой В.Я.» </a:t>
            </a:r>
            <a:r>
              <a:rPr lang="ru-RU" sz="1200" b="1" dirty="0" smtClean="0">
                <a:solidFill>
                  <a:schemeClr val="tx2"/>
                </a:solidFill>
              </a:rPr>
              <a:t>В </a:t>
            </a:r>
            <a:r>
              <a:rPr lang="ru-RU" sz="1200" b="1" dirty="0">
                <a:solidFill>
                  <a:schemeClr val="tx2"/>
                </a:solidFill>
              </a:rPr>
              <a:t>селе </a:t>
            </a:r>
            <a:r>
              <a:rPr lang="ru-RU" sz="1200" b="1" dirty="0" err="1">
                <a:solidFill>
                  <a:schemeClr val="tx2"/>
                </a:solidFill>
              </a:rPr>
              <a:t>Каировка</a:t>
            </a:r>
            <a:r>
              <a:rPr lang="ru-RU" sz="1200" b="1" dirty="0">
                <a:solidFill>
                  <a:schemeClr val="tx2"/>
                </a:solidFill>
              </a:rPr>
              <a:t> </a:t>
            </a:r>
            <a:r>
              <a:rPr lang="ru-RU" sz="1200" b="1" dirty="0" err="1">
                <a:solidFill>
                  <a:schemeClr val="tx2"/>
                </a:solidFill>
              </a:rPr>
              <a:t>Саракташского</a:t>
            </a:r>
            <a:r>
              <a:rPr lang="ru-RU" sz="1200" b="1" dirty="0">
                <a:solidFill>
                  <a:schemeClr val="tx2"/>
                </a:solidFill>
              </a:rPr>
              <a:t> района проживает немало талантливых и увлечённых людей. Сегодня мы хотим рассказать об Абрамовой Валентине Яковлевне - мастерице- рукодельнице на все руки. Азы вязания и вышивки Валентина Яковлевна освоила, ещё будучи девчонкой. Из года в год, совершенствуя своё мастерство, обвязывала всю свою семью, украшала вышивкой одежду</a:t>
            </a:r>
            <a:r>
              <a:rPr lang="ru-RU" sz="1200" b="1" dirty="0" smtClean="0">
                <a:solidFill>
                  <a:schemeClr val="tx2"/>
                </a:solidFill>
              </a:rPr>
              <a:t>.</a:t>
            </a:r>
            <a:r>
              <a:rPr lang="ru-RU" sz="1200" b="1" dirty="0">
                <a:solidFill>
                  <a:schemeClr val="tx2"/>
                </a:solidFill>
              </a:rPr>
              <a:t> </a:t>
            </a:r>
            <a:r>
              <a:rPr lang="ru-RU" sz="1200" b="1" dirty="0" smtClean="0">
                <a:solidFill>
                  <a:schemeClr val="tx2"/>
                </a:solidFill>
              </a:rPr>
              <a:t>Свои работы </a:t>
            </a:r>
            <a:r>
              <a:rPr lang="ru-RU" sz="1200" b="1" dirty="0">
                <a:solidFill>
                  <a:schemeClr val="tx2"/>
                </a:solidFill>
              </a:rPr>
              <a:t>Валентина Яковлевна дарит близким людям на добрую память.</a:t>
            </a:r>
            <a:br>
              <a:rPr lang="ru-RU" sz="1200" b="1" dirty="0">
                <a:solidFill>
                  <a:schemeClr val="tx2"/>
                </a:solidFill>
              </a:rPr>
            </a:br>
            <a:r>
              <a:rPr lang="ru-RU" sz="1200" b="1" dirty="0">
                <a:solidFill>
                  <a:schemeClr val="tx2"/>
                </a:solidFill>
              </a:rPr>
              <a:t>Вот так и пополнился Историко-краеведческий музей «Истоки» МОБУ </a:t>
            </a:r>
            <a:r>
              <a:rPr lang="ru-RU" sz="1200" b="1" dirty="0" err="1">
                <a:solidFill>
                  <a:schemeClr val="tx2"/>
                </a:solidFill>
              </a:rPr>
              <a:t>Каировской</a:t>
            </a:r>
            <a:r>
              <a:rPr lang="ru-RU" sz="1200" b="1" dirty="0">
                <a:solidFill>
                  <a:schemeClr val="tx2"/>
                </a:solidFill>
              </a:rPr>
              <a:t> ООШ прекрасными изделиями, связанными и вышитыми Валентиной Яковлевной. В школьном музее создана экспозиция, посвящённая творчеству Абрамовой В.А.. Мы представляем вниманию посетителей картины, салфетки, игрушки, вазы и многие другие изделия. Музей пока только создаётся и нам предстоит очень много работы, мы планируем поместить вышитые картины в более эстетичные рамки. По экспозиции, посвящённой творчеству рукодельницы из села </a:t>
            </a:r>
            <a:r>
              <a:rPr lang="ru-RU" sz="1200" b="1" dirty="0" err="1">
                <a:solidFill>
                  <a:schemeClr val="tx2"/>
                </a:solidFill>
              </a:rPr>
              <a:t>Каировка</a:t>
            </a:r>
            <a:r>
              <a:rPr lang="ru-RU" sz="1200" b="1" dirty="0">
                <a:solidFill>
                  <a:schemeClr val="tx2"/>
                </a:solidFill>
              </a:rPr>
              <a:t> мы уже </a:t>
            </a:r>
            <a:r>
              <a:rPr lang="ru-RU" sz="1200" b="1" dirty="0" smtClean="0">
                <a:solidFill>
                  <a:schemeClr val="tx2"/>
                </a:solidFill>
              </a:rPr>
              <a:t>проводим  экскурсии.</a:t>
            </a:r>
            <a:r>
              <a:rPr lang="ru-RU" sz="1200" b="1" dirty="0">
                <a:solidFill>
                  <a:schemeClr val="tx2"/>
                </a:solidFill>
              </a:rPr>
              <a:t> </a:t>
            </a:r>
            <a:endParaRPr lang="ru-RU" sz="1200" b="1" dirty="0" smtClean="0">
              <a:solidFill>
                <a:schemeClr val="tx2"/>
              </a:solidFill>
            </a:endParaRPr>
          </a:p>
          <a:p>
            <a:endParaRPr lang="ru-RU" sz="1200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School\Desktop\tedqqyhqFPGAS_WXh4KbaLo-Wf7PnNF7mGlinGiMi2Prk6taj8yk0VINgs3mtfbDdxi2k_ZPsgEtF1GirrstqHR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756" y="404664"/>
            <a:ext cx="2339912" cy="275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chool\Desktop\leu_7rWzfU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238194"/>
            <a:ext cx="2367484" cy="242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chool\Desktop\Z5qwiQ-sgA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675143"/>
            <a:ext cx="2322826" cy="198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chool\Desktop\8ysZZ7w-qnFWdhWx4CjI4Wio5BgzBzT6U5w4iKLGMUDccM2A-6DQO4aBiaXiY64FVvRXGSXbj_CzjBfDzRmx3g2z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08" y="4675143"/>
            <a:ext cx="2665660" cy="199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86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260648"/>
            <a:ext cx="770485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-apple-system"/>
              </a:rPr>
              <a:t> </a:t>
            </a:r>
            <a:r>
              <a:rPr lang="ru-RU" sz="1400" b="1" dirty="0">
                <a:solidFill>
                  <a:srgbClr val="C00000"/>
                </a:solidFill>
              </a:rPr>
              <a:t>«Интерактивная экскурсия»</a:t>
            </a:r>
            <a:br>
              <a:rPr lang="ru-RU" sz="1400" b="1" dirty="0">
                <a:solidFill>
                  <a:srgbClr val="C0000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>Интерактивная экскурсия-это экскурсионная программа, предполагающая активное включение экскурсантов в мероприятие, взаимодействие всех участников между собой в музейном </a:t>
            </a:r>
            <a:r>
              <a:rPr lang="ru-RU" sz="1400" b="1" dirty="0" smtClean="0">
                <a:solidFill>
                  <a:srgbClr val="002060"/>
                </a:solidFill>
              </a:rPr>
              <a:t>пространстве. Активисты музея проводят различные  экскурсии, </a:t>
            </a:r>
            <a:r>
              <a:rPr lang="ru-RU" sz="1400" b="1" dirty="0">
                <a:solidFill>
                  <a:srgbClr val="002060"/>
                </a:solidFill>
              </a:rPr>
              <a:t>используя интерактивные методы. Что любят все дети? (особенно младшего школьного возраста?) Конечно же отгадывать загадки! Наши экскурсоводы, рассказывая о творчестве Абрамовой В.Я., знакомят детей с ее работами. Детям очень понравились вязаные игрушки, они такие добрые и красивые. Мы предлагаем ребятам отгадать загадку и догадаться о какой игрушке пойдёт речь, а потом ребята эту игрушку находят на полке, рассматривают её. Игрушку можно потрогать, подержать в руках и даже аккуратно поиграть с ней. </a:t>
            </a:r>
            <a:r>
              <a:rPr lang="ru-RU" sz="1400" b="1" dirty="0" smtClean="0">
                <a:solidFill>
                  <a:srgbClr val="002060"/>
                </a:solidFill>
              </a:rPr>
              <a:t>Экскурсии для </a:t>
            </a:r>
            <a:r>
              <a:rPr lang="ru-RU" sz="1400" b="1" dirty="0">
                <a:solidFill>
                  <a:srgbClr val="002060"/>
                </a:solidFill>
              </a:rPr>
              <a:t>учеников начальных классов </a:t>
            </a:r>
            <a:r>
              <a:rPr lang="ru-RU" sz="1400" b="1" dirty="0" smtClean="0">
                <a:solidFill>
                  <a:srgbClr val="002060"/>
                </a:solidFill>
              </a:rPr>
              <a:t>проходят </a:t>
            </a:r>
            <a:r>
              <a:rPr lang="ru-RU" sz="1400" b="1" dirty="0">
                <a:solidFill>
                  <a:srgbClr val="002060"/>
                </a:solidFill>
              </a:rPr>
              <a:t>очень весело, оживлённо и с большим </a:t>
            </a:r>
            <a:r>
              <a:rPr lang="ru-RU" sz="1200" b="1" dirty="0">
                <a:solidFill>
                  <a:srgbClr val="002060"/>
                </a:solidFill>
                <a:latin typeface="-apple-system"/>
              </a:rPr>
              <a:t>интересом.</a:t>
            </a:r>
            <a:endParaRPr lang="ru-RU" sz="12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924944"/>
            <a:ext cx="2492439" cy="33232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722861"/>
            <a:ext cx="2664296" cy="199822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086" y="2924944"/>
            <a:ext cx="2492439" cy="33232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869160"/>
            <a:ext cx="2664296" cy="183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7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04664"/>
            <a:ext cx="7488832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Гордостью нашей школы является Стена Памяти, на которой мы разместили фотографии наших земляков-участников ВОВ и локальных войн в Афганистане и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Чечне. </a:t>
            </a:r>
            <a:endParaRPr lang="ru-RU" sz="16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00808"/>
            <a:ext cx="7423707" cy="431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41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414592"/>
            <a:ext cx="7272808" cy="408895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59632" y="476672"/>
            <a:ext cx="7488832" cy="1771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Ветеран педагогического труда, бывший учитель нашей школы, очень инициативный человек- Казакова Любовь Николаевна в 90-е годы начала собирать материал для электронной Книги «История села </a:t>
            </a:r>
            <a:r>
              <a:rPr lang="ru-RU" sz="1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Каировка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. В ней по крупицам собраны уникальные материалы об участниках ВОВ, локальных войн, тружениках тыла, детях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войны, героях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послевоенного времени и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других людях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 бережно храним эту книгу, используем в музейной деятельности и </a:t>
            </a:r>
            <a:r>
              <a:rPr lang="ru-RU" sz="1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по-возможности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пополняем.</a:t>
            </a:r>
            <a:endParaRPr lang="ru-RU" sz="1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816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476672"/>
            <a:ext cx="6984776" cy="1956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Уникальный экспонат нашего музея- это военная форма земляка-</a:t>
            </a:r>
            <a:r>
              <a:rPr lang="ru-RU" sz="16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Каировца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участника ВОВ, участника обороны Москвы. В этой форме Иванов Константин Степанович вернулся с войны в родное село восстанавливать послевоенное хозяйство. Иванов К.С. похоронен на сельском кладбище. Ежегодно ученики </a:t>
            </a:r>
            <a:r>
              <a:rPr lang="ru-RU" sz="16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Каировской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школы-добровольцы ухаживают за его могилой и могилами других героев.</a:t>
            </a:r>
            <a:endParaRPr lang="ru-RU" sz="14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708919"/>
            <a:ext cx="2412479" cy="34409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212" y="2428793"/>
            <a:ext cx="2304256" cy="30723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993" y="2204864"/>
            <a:ext cx="1848023" cy="24640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668895"/>
            <a:ext cx="2701692" cy="202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415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48680"/>
            <a:ext cx="3240360" cy="54726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16016" y="548680"/>
            <a:ext cx="3744416" cy="490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Село в 20-30 годы. История колхоза имени Калинина. Значительное место в истории села </a:t>
            </a:r>
            <a:r>
              <a:rPr lang="ru-RU" sz="16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Каировка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занимает образование и развитие колхоза. В этой экспозиции размещены документальные материалы и фотографии, грамоты, статьи из газет, вымпелы и знамена, отображающие этапы развития колхоза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Выставка «Пионер-всем ребятам пример!»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Экспонаты выставок: вымпелы флаги, горны, барабаны, галстуки часто используются для проведения различных школьных мероприятий, посвященных истории села </a:t>
            </a:r>
            <a:r>
              <a:rPr lang="ru-RU" sz="1600" b="1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Каировка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детскому движению прошлых лет</a:t>
            </a:r>
            <a:endParaRPr lang="ru-RU" sz="14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408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60648"/>
            <a:ext cx="76328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-apple-system"/>
              </a:rPr>
              <a:t>При создании концепции и дизайн-проекта нашего школьного музея, мы отвели место для выставки «История пионерской организации Советского Союза «Пионер – всем ребятам пример». По этой выставке мы с ребятами и решили создать </a:t>
            </a:r>
            <a:r>
              <a:rPr lang="ru-RU" sz="1600" b="1" dirty="0" err="1">
                <a:solidFill>
                  <a:srgbClr val="C00000"/>
                </a:solidFill>
                <a:latin typeface="-apple-system"/>
              </a:rPr>
              <a:t>Квест</a:t>
            </a:r>
            <a:r>
              <a:rPr lang="ru-RU" sz="1600" b="1" dirty="0">
                <a:solidFill>
                  <a:srgbClr val="C00000"/>
                </a:solidFill>
                <a:latin typeface="-apple-system"/>
              </a:rPr>
              <a:t>. Сначала ребята знакомятся с экспонатами выставки, слушают рассказ экскурсовода об истории создания Пионерской организации им. В.И. Ленина, знакомятся с атрибутами, могут примерить пионерские галстуки и пилотки. Ещё, все желающие могут взять в руки пионерский горн или барабан и представить себя в роли горниста или барабанщика того времени.</a:t>
            </a:r>
            <a:r>
              <a:rPr lang="ru-RU" sz="1600" b="1" dirty="0">
                <a:solidFill>
                  <a:srgbClr val="C00000"/>
                </a:solidFill>
              </a:rPr>
              <a:t/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  <a:latin typeface="-apple-system"/>
              </a:rPr>
              <a:t>Затем, мы предлагаем ребятам поучаствовать в </a:t>
            </a:r>
            <a:r>
              <a:rPr lang="ru-RU" sz="1600" b="1" dirty="0" err="1">
                <a:solidFill>
                  <a:srgbClr val="C00000"/>
                </a:solidFill>
                <a:latin typeface="-apple-system"/>
              </a:rPr>
              <a:t>Квесте</a:t>
            </a:r>
            <a:r>
              <a:rPr lang="ru-RU" sz="1600" b="1" dirty="0">
                <a:solidFill>
                  <a:srgbClr val="C00000"/>
                </a:solidFill>
                <a:latin typeface="-apple-system"/>
              </a:rPr>
              <a:t>, ответив на несколько вопросов. За каждый правильный ответ участник экскурсии получает красную звёздочку, победил тот, кто набрал большее количество звёздочек.</a:t>
            </a:r>
            <a:r>
              <a:rPr lang="ru-RU" sz="1600" b="1" dirty="0">
                <a:solidFill>
                  <a:srgbClr val="C00000"/>
                </a:solidFill>
              </a:rPr>
              <a:t/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 err="1">
                <a:solidFill>
                  <a:srgbClr val="C00000"/>
                </a:solidFill>
                <a:latin typeface="-apple-system"/>
              </a:rPr>
              <a:t>Квест</a:t>
            </a:r>
            <a:r>
              <a:rPr lang="ru-RU" sz="1600" b="1" dirty="0">
                <a:solidFill>
                  <a:srgbClr val="C00000"/>
                </a:solidFill>
                <a:latin typeface="-apple-system"/>
              </a:rPr>
              <a:t> «Пионер – всем ребятам пример!»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811763"/>
            <a:ext cx="3660350" cy="27452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720" y="3809843"/>
            <a:ext cx="2085696" cy="27809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804" y="3850632"/>
            <a:ext cx="2075676" cy="276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133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97346"/>
            <a:ext cx="756084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-apple-system"/>
              </a:rPr>
              <a:t> </a:t>
            </a:r>
            <a:r>
              <a:rPr lang="ru-RU" sz="1200" b="1" dirty="0" smtClean="0">
                <a:solidFill>
                  <a:srgbClr val="000000"/>
                </a:solidFill>
                <a:latin typeface="-apple-system"/>
              </a:rPr>
              <a:t>Хорошей традицией стало проведение в нашем музее мероприятия</a:t>
            </a:r>
          </a:p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-apple-system"/>
              </a:rPr>
              <a:t> «Ночь в музее»</a:t>
            </a:r>
          </a:p>
          <a:p>
            <a:r>
              <a:rPr lang="ru-RU" sz="1200" b="1" dirty="0" smtClean="0">
                <a:solidFill>
                  <a:srgbClr val="000000"/>
                </a:solidFill>
                <a:latin typeface="-apple-system"/>
              </a:rPr>
              <a:t>«</a:t>
            </a:r>
            <a:r>
              <a:rPr lang="ru-RU" sz="1200" b="1" dirty="0">
                <a:solidFill>
                  <a:srgbClr val="000000"/>
                </a:solidFill>
                <a:latin typeface="-apple-system"/>
              </a:rPr>
              <a:t>Ночь в музее»- ежегодная акция, приуроченная к Международному дню музеев». В рамках этой акции активом школьного историко-краеведческого музея «Истоки» </a:t>
            </a:r>
            <a:r>
              <a:rPr lang="ru-RU" sz="1200" b="1" dirty="0" err="1">
                <a:solidFill>
                  <a:srgbClr val="000000"/>
                </a:solidFill>
                <a:latin typeface="-apple-system"/>
              </a:rPr>
              <a:t>Каировской</a:t>
            </a:r>
            <a:r>
              <a:rPr lang="ru-RU" sz="1200" b="1" dirty="0">
                <a:solidFill>
                  <a:srgbClr val="000000"/>
                </a:solidFill>
                <a:latin typeface="-apple-system"/>
              </a:rPr>
              <a:t> школы была проведена познавательная </a:t>
            </a:r>
            <a:r>
              <a:rPr lang="ru-RU" sz="1200" b="1" dirty="0" err="1">
                <a:solidFill>
                  <a:srgbClr val="000000"/>
                </a:solidFill>
                <a:latin typeface="-apple-system"/>
              </a:rPr>
              <a:t>квест</a:t>
            </a:r>
            <a:r>
              <a:rPr lang="ru-RU" sz="1200" b="1" dirty="0">
                <a:solidFill>
                  <a:srgbClr val="000000"/>
                </a:solidFill>
                <a:latin typeface="-apple-system"/>
              </a:rPr>
              <a:t>-игра для ребят и их родителей.</a:t>
            </a:r>
            <a:r>
              <a:rPr lang="ru-RU" sz="1200" b="1" dirty="0"/>
              <a:t/>
            </a:r>
            <a:br>
              <a:rPr lang="ru-RU" sz="1200" b="1" dirty="0"/>
            </a:br>
            <a:r>
              <a:rPr lang="ru-RU" sz="1200" b="1" dirty="0">
                <a:solidFill>
                  <a:srgbClr val="000000"/>
                </a:solidFill>
                <a:latin typeface="-apple-system"/>
              </a:rPr>
              <a:t>Музейный-</a:t>
            </a:r>
            <a:r>
              <a:rPr lang="ru-RU" sz="1200" b="1" dirty="0" err="1">
                <a:solidFill>
                  <a:srgbClr val="000000"/>
                </a:solidFill>
                <a:latin typeface="-apple-system"/>
              </a:rPr>
              <a:t>квест</a:t>
            </a:r>
            <a:r>
              <a:rPr lang="ru-RU" sz="1200" b="1" dirty="0">
                <a:solidFill>
                  <a:srgbClr val="000000"/>
                </a:solidFill>
                <a:latin typeface="-apple-system"/>
              </a:rPr>
              <a:t> «Тайны музейных предметов».</a:t>
            </a:r>
            <a:r>
              <a:rPr lang="ru-RU" sz="1200" b="1" dirty="0"/>
              <a:t/>
            </a:r>
            <a:br>
              <a:rPr lang="ru-RU" sz="1200" b="1" dirty="0"/>
            </a:br>
            <a:r>
              <a:rPr lang="ru-RU" sz="1200" b="1" dirty="0">
                <a:solidFill>
                  <a:srgbClr val="000000"/>
                </a:solidFill>
                <a:latin typeface="-apple-system"/>
              </a:rPr>
              <a:t>Цель музейного </a:t>
            </a:r>
            <a:r>
              <a:rPr lang="ru-RU" sz="1200" b="1" dirty="0" err="1">
                <a:solidFill>
                  <a:srgbClr val="000000"/>
                </a:solidFill>
                <a:latin typeface="-apple-system"/>
              </a:rPr>
              <a:t>квеста</a:t>
            </a:r>
            <a:r>
              <a:rPr lang="ru-RU" sz="1200" b="1" dirty="0">
                <a:solidFill>
                  <a:srgbClr val="000000"/>
                </a:solidFill>
                <a:latin typeface="-apple-system"/>
              </a:rPr>
              <a:t>; ознакомление посетителей школьного музея c предметами быта старины через организацию экскурсионной-игровой деятельности.</a:t>
            </a:r>
            <a:r>
              <a:rPr lang="ru-RU" sz="1200" b="1" dirty="0"/>
              <a:t/>
            </a:r>
            <a:br>
              <a:rPr lang="ru-RU" sz="1200" b="1" dirty="0"/>
            </a:br>
            <a:r>
              <a:rPr lang="ru-RU" sz="1200" b="1" dirty="0">
                <a:solidFill>
                  <a:srgbClr val="000000"/>
                </a:solidFill>
                <a:latin typeface="-apple-system"/>
              </a:rPr>
              <a:t>Задачи:</a:t>
            </a:r>
            <a:r>
              <a:rPr lang="ru-RU" sz="1200" b="1" dirty="0"/>
              <a:t/>
            </a:r>
            <a:br>
              <a:rPr lang="ru-RU" sz="1200" b="1" dirty="0"/>
            </a:br>
            <a:r>
              <a:rPr lang="ru-RU" sz="1200" b="1" dirty="0">
                <a:solidFill>
                  <a:srgbClr val="000000"/>
                </a:solidFill>
                <a:latin typeface="-apple-system"/>
              </a:rPr>
              <a:t>1) вспомнить предметы народного быта, существовавшими в старину;</a:t>
            </a:r>
            <a:r>
              <a:rPr lang="ru-RU" sz="1200" b="1" dirty="0"/>
              <a:t/>
            </a:r>
            <a:br>
              <a:rPr lang="ru-RU" sz="1200" b="1" dirty="0"/>
            </a:br>
            <a:r>
              <a:rPr lang="ru-RU" sz="1200" b="1" dirty="0">
                <a:solidFill>
                  <a:srgbClr val="000000"/>
                </a:solidFill>
                <a:latin typeface="-apple-system"/>
              </a:rPr>
              <a:t>2) развивать потребность детей и подростков в самореализации и коммуникативные качества ребенка через игровую деятельность;</a:t>
            </a:r>
            <a:r>
              <a:rPr lang="ru-RU" sz="1200" b="1" dirty="0"/>
              <a:t/>
            </a:r>
            <a:br>
              <a:rPr lang="ru-RU" sz="1200" b="1" dirty="0"/>
            </a:br>
            <a:r>
              <a:rPr lang="ru-RU" sz="1200" b="1" dirty="0">
                <a:solidFill>
                  <a:srgbClr val="000000"/>
                </a:solidFill>
                <a:latin typeface="-apple-system"/>
              </a:rPr>
              <a:t>3) развивать память, логическое мышление, воображение.</a:t>
            </a:r>
            <a:endParaRPr lang="ru-RU" sz="1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351447"/>
            <a:ext cx="2344394" cy="30737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721113"/>
            <a:ext cx="3112569" cy="23344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382" y="4509120"/>
            <a:ext cx="2693371" cy="202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90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764704"/>
            <a:ext cx="65527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580" eaLnBrk="0" hangingPunct="0">
              <a:buSzTx/>
              <a:buFontTx/>
              <a:buNone/>
              <a:defRPr/>
            </a:pPr>
            <a:r>
              <a:rPr lang="ru-RU" alt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Документация школьного музея</a:t>
            </a:r>
          </a:p>
          <a:p>
            <a:pPr algn="just" defTabSz="449580" eaLnBrk="0" hangingPunct="0">
              <a:buSzTx/>
              <a:buFontTx/>
              <a:buNone/>
              <a:defRPr/>
            </a:pPr>
            <a:r>
              <a:rPr lang="ru-RU" altLang="ru-RU" sz="20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 Приказ </a:t>
            </a:r>
            <a:r>
              <a:rPr lang="ru-RU" altLang="ru-RU" sz="20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 о создании школьного музея;</a:t>
            </a:r>
          </a:p>
          <a:p>
            <a:pPr algn="just" defTabSz="449580" eaLnBrk="0" hangingPunct="0">
              <a:buSzTx/>
              <a:buFontTx/>
              <a:buNone/>
              <a:defRPr/>
            </a:pPr>
            <a:r>
              <a:rPr lang="ru-RU" altLang="ru-RU" sz="2000" b="1" dirty="0" smtClean="0">
                <a:solidFill>
                  <a:srgbClr val="1F497D"/>
                </a:solidFill>
                <a:latin typeface="Times New Roman" panose="02020603050405020304" pitchFamily="18" charset="0"/>
              </a:rPr>
              <a:t>2.   Положение </a:t>
            </a:r>
            <a:r>
              <a:rPr lang="ru-RU" altLang="ru-RU" sz="2000" b="1" dirty="0">
                <a:solidFill>
                  <a:srgbClr val="1F497D"/>
                </a:solidFill>
                <a:latin typeface="Times New Roman" panose="02020603050405020304" pitchFamily="18" charset="0"/>
              </a:rPr>
              <a:t>о школьном музее;</a:t>
            </a:r>
          </a:p>
          <a:p>
            <a:pPr algn="just" defTabSz="449580" eaLnBrk="0" hangingPunct="0">
              <a:buSzTx/>
              <a:buFontTx/>
              <a:buNone/>
              <a:defRPr/>
            </a:pPr>
            <a:r>
              <a:rPr lang="ru-RU" altLang="ru-RU" sz="2000" b="1" dirty="0" smtClean="0">
                <a:solidFill>
                  <a:srgbClr val="1F497D"/>
                </a:solidFill>
                <a:latin typeface="Times New Roman" panose="02020603050405020304" pitchFamily="18" charset="0"/>
              </a:rPr>
              <a:t>3. Приказ </a:t>
            </a:r>
            <a:r>
              <a:rPr lang="ru-RU" altLang="ru-RU" sz="2000" b="1" dirty="0">
                <a:solidFill>
                  <a:srgbClr val="1F497D"/>
                </a:solidFill>
                <a:latin typeface="Times New Roman" panose="02020603050405020304" pitchFamily="18" charset="0"/>
              </a:rPr>
              <a:t>о назначении руководителя школьного </a:t>
            </a:r>
            <a:r>
              <a:rPr lang="ru-RU" altLang="ru-RU" sz="2000" b="1" dirty="0" smtClean="0">
                <a:solidFill>
                  <a:srgbClr val="1F497D"/>
                </a:solidFill>
                <a:latin typeface="Times New Roman" panose="02020603050405020304" pitchFamily="18" charset="0"/>
              </a:rPr>
              <a:t> музея</a:t>
            </a:r>
            <a:r>
              <a:rPr lang="ru-RU" altLang="ru-RU" sz="2000" b="1" dirty="0">
                <a:solidFill>
                  <a:srgbClr val="1F497D"/>
                </a:solidFill>
                <a:latin typeface="Times New Roman" panose="02020603050405020304" pitchFamily="18" charset="0"/>
              </a:rPr>
              <a:t>;</a:t>
            </a:r>
          </a:p>
          <a:p>
            <a:pPr algn="just" defTabSz="449580" eaLnBrk="0" hangingPunct="0">
              <a:buSzTx/>
              <a:buFontTx/>
              <a:buNone/>
              <a:defRPr/>
            </a:pPr>
            <a:r>
              <a:rPr lang="ru-RU" altLang="ru-RU" sz="2000" b="1" dirty="0" smtClean="0">
                <a:solidFill>
                  <a:srgbClr val="1F497D"/>
                </a:solidFill>
                <a:latin typeface="Times New Roman" panose="02020603050405020304" pitchFamily="18" charset="0"/>
              </a:rPr>
              <a:t>4.   Положение </a:t>
            </a:r>
            <a:r>
              <a:rPr lang="ru-RU" altLang="ru-RU" sz="2000" b="1" dirty="0">
                <a:solidFill>
                  <a:srgbClr val="1F497D"/>
                </a:solidFill>
                <a:latin typeface="Times New Roman" panose="02020603050405020304" pitchFamily="18" charset="0"/>
              </a:rPr>
              <a:t>о совете школьного музея;</a:t>
            </a:r>
          </a:p>
          <a:p>
            <a:pPr algn="just" defTabSz="449580" eaLnBrk="0" hangingPunct="0">
              <a:buSzTx/>
              <a:buFontTx/>
              <a:buNone/>
              <a:defRPr/>
            </a:pPr>
            <a:r>
              <a:rPr lang="ru-RU" altLang="ru-RU" sz="2000" b="1" dirty="0" smtClean="0">
                <a:solidFill>
                  <a:srgbClr val="1F497D"/>
                </a:solidFill>
                <a:latin typeface="Times New Roman" panose="02020603050405020304" pitchFamily="18" charset="0"/>
              </a:rPr>
              <a:t>5.   Устав </a:t>
            </a:r>
            <a:r>
              <a:rPr lang="ru-RU" altLang="ru-RU" sz="2000" b="1" dirty="0">
                <a:solidFill>
                  <a:srgbClr val="1F497D"/>
                </a:solidFill>
                <a:latin typeface="Times New Roman" panose="02020603050405020304" pitchFamily="18" charset="0"/>
              </a:rPr>
              <a:t>школьного музея;</a:t>
            </a:r>
          </a:p>
          <a:p>
            <a:pPr algn="just" defTabSz="449580" eaLnBrk="0" hangingPunct="0">
              <a:buSzTx/>
              <a:buFontTx/>
              <a:buNone/>
              <a:defRPr/>
            </a:pPr>
            <a:r>
              <a:rPr lang="ru-RU" altLang="ru-RU" sz="2000" b="1" dirty="0" smtClean="0">
                <a:solidFill>
                  <a:srgbClr val="1F497D"/>
                </a:solidFill>
                <a:latin typeface="Times New Roman" panose="02020603050405020304" pitchFamily="18" charset="0"/>
              </a:rPr>
              <a:t>6.   Инвентарная </a:t>
            </a:r>
            <a:r>
              <a:rPr lang="ru-RU" altLang="ru-RU" sz="2000" b="1" dirty="0">
                <a:solidFill>
                  <a:srgbClr val="1F497D"/>
                </a:solidFill>
                <a:latin typeface="Times New Roman" panose="02020603050405020304" pitchFamily="18" charset="0"/>
              </a:rPr>
              <a:t>книга;</a:t>
            </a:r>
          </a:p>
          <a:p>
            <a:pPr algn="just" defTabSz="449580" eaLnBrk="0" hangingPunct="0">
              <a:buSzTx/>
              <a:buFontTx/>
              <a:buNone/>
              <a:defRPr/>
            </a:pPr>
            <a:r>
              <a:rPr lang="ru-RU" altLang="ru-RU" sz="2000" b="1" dirty="0" smtClean="0">
                <a:solidFill>
                  <a:srgbClr val="1F497D"/>
                </a:solidFill>
                <a:latin typeface="Times New Roman" panose="02020603050405020304" pitchFamily="18" charset="0"/>
              </a:rPr>
              <a:t>7.   </a:t>
            </a:r>
            <a:r>
              <a:rPr lang="ru-RU" altLang="ru-RU" sz="20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altLang="ru-RU" sz="20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школьного музея</a:t>
            </a:r>
            <a:r>
              <a:rPr lang="ru-RU" altLang="ru-RU" sz="20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000" b="1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\Desktop\2 масл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627026"/>
            <a:ext cx="4237633" cy="270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05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04664"/>
            <a:ext cx="7488832" cy="1396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Выставка «Это было недавно, это было давно!» посвящена ушедшей эпохе социализма. На ней можно увидеть большое количество интересных предметов: проигрыватель, виниловые пластинки, настольные часы, фаянсовая посуда, игрушки, сувениры, швейная машинка и другие экспонаты.</a:t>
            </a:r>
            <a:endParaRPr lang="ru-RU" sz="14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55473"/>
            <a:ext cx="2952328" cy="46469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875750"/>
            <a:ext cx="3033156" cy="465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170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476673"/>
            <a:ext cx="6696744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Воспитанники дошкольной группы на экскурсии в нашем музее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876" y="1191076"/>
            <a:ext cx="3912096" cy="29340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151891"/>
            <a:ext cx="3096090" cy="41281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720" y="4154492"/>
            <a:ext cx="3631112" cy="251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29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332657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altLang="ru-RU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РАБОТА ПО ОЦИФРОВКЕ ЭКСПОНАТОВ ШКОЛЬНОГО МУЗЕЯ</a:t>
            </a:r>
            <a:endParaRPr lang="ru-RU" alt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701990"/>
            <a:ext cx="5688632" cy="4715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ru-RU" altLang="ru-RU" b="1" dirty="0">
                <a:solidFill>
                  <a:srgbClr val="0070C0"/>
                </a:solidFill>
                <a:latin typeface="Times New Roman" panose="02020603050405020304" pitchFamily="18" charset="0"/>
              </a:rPr>
              <a:t>Цель оцифровки</a:t>
            </a: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</a:rPr>
              <a:t>: модернизация традиционного музейного пространства в современную образовательную среду, способствующую патриотическому и гражданскому воспитанию и повышению интереса учащихся к краеведческой работе посредством применения информационно-коммуникационных технологий. 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</a:rPr>
              <a:t>Задачи: обеспечить внедрение современных информационных технологий в работу музея и создать виртуальную версию школьного музея.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</a:rPr>
              <a:t>Срок реализации оцифровки фондов школьного музея-сентябрь 2022- май 2025 </a:t>
            </a:r>
            <a:r>
              <a:rPr lang="ru-RU" altLang="ru-RU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г;</a:t>
            </a:r>
            <a:endParaRPr lang="ru-RU" altLang="ru-RU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</a:rPr>
              <a:t> На данный момент оцифровано </a:t>
            </a:r>
            <a:r>
              <a:rPr lang="ru-RU" altLang="ru-RU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85 </a:t>
            </a: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</a:rPr>
              <a:t>экспонатов и </a:t>
            </a:r>
            <a:r>
              <a:rPr lang="ru-RU" altLang="ru-RU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20 </a:t>
            </a: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</a:rPr>
              <a:t>документальных материалов, что составляет </a:t>
            </a:r>
            <a:r>
              <a:rPr lang="ru-RU" altLang="ru-RU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56 </a:t>
            </a: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</a:rPr>
              <a:t>% от общего числа экспонатов </a:t>
            </a:r>
            <a:r>
              <a:rPr lang="ru-RU" altLang="ru-RU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. </a:t>
            </a: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</a:rPr>
              <a:t>Оцифровка  музейных фондов ведется в соответствии с планом работы школьного музея на текущий учебный год.</a:t>
            </a:r>
            <a:endParaRPr lang="ru-RU" alt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260" y="4425708"/>
            <a:ext cx="2764740" cy="198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882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332656"/>
            <a:ext cx="7056784" cy="5283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ru-RU" altLang="ru-RU" sz="16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b="1" dirty="0" smtClean="0">
                <a:solidFill>
                  <a:schemeClr val="accent1"/>
                </a:solidFill>
                <a:latin typeface="+mj-lt"/>
              </a:rPr>
              <a:t>Итоги </a:t>
            </a:r>
            <a:r>
              <a:rPr lang="ru-RU" altLang="ru-RU" sz="1600" b="1" dirty="0">
                <a:solidFill>
                  <a:schemeClr val="accent1"/>
                </a:solidFill>
                <a:latin typeface="+mj-lt"/>
              </a:rPr>
              <a:t>нашей работы по </a:t>
            </a:r>
            <a:r>
              <a:rPr lang="ru-RU" altLang="ru-RU" sz="1600" b="1" dirty="0" err="1">
                <a:solidFill>
                  <a:schemeClr val="accent1"/>
                </a:solidFill>
                <a:latin typeface="+mj-lt"/>
              </a:rPr>
              <a:t>цифровизации</a:t>
            </a:r>
            <a:r>
              <a:rPr lang="ru-RU" altLang="ru-RU" sz="1600" b="1" dirty="0">
                <a:solidFill>
                  <a:schemeClr val="accent1"/>
                </a:solidFill>
                <a:latin typeface="+mj-lt"/>
              </a:rPr>
              <a:t> школьного музея </a:t>
            </a:r>
            <a:r>
              <a:rPr lang="ru-RU" altLang="ru-RU" sz="1600" b="1" dirty="0" smtClean="0">
                <a:solidFill>
                  <a:schemeClr val="accent1"/>
                </a:solidFill>
                <a:latin typeface="+mj-lt"/>
              </a:rPr>
              <a:t>будут опубликованы в сообществе Школьный музей </a:t>
            </a:r>
            <a:r>
              <a:rPr lang="ru-RU" altLang="ru-RU" sz="1600" b="1" dirty="0" err="1" smtClean="0">
                <a:solidFill>
                  <a:schemeClr val="accent1"/>
                </a:solidFill>
                <a:latin typeface="+mj-lt"/>
              </a:rPr>
              <a:t>Каировской</a:t>
            </a:r>
            <a:r>
              <a:rPr lang="ru-RU" altLang="ru-RU" sz="1600" b="1" dirty="0" smtClean="0">
                <a:solidFill>
                  <a:schemeClr val="accent1"/>
                </a:solidFill>
                <a:latin typeface="+mj-lt"/>
              </a:rPr>
              <a:t> школы. Эффективное </a:t>
            </a:r>
            <a:r>
              <a:rPr lang="ru-RU" altLang="ru-RU" sz="1600" b="1" dirty="0">
                <a:solidFill>
                  <a:schemeClr val="accent1"/>
                </a:solidFill>
                <a:latin typeface="+mj-lt"/>
              </a:rPr>
              <a:t>использование цифрового потенциала позволит расширить возможности музея, сделает посещение музея для учащихся школы</a:t>
            </a:r>
            <a:r>
              <a:rPr lang="ru-RU" altLang="ru-RU" sz="1600" b="1" dirty="0" smtClean="0">
                <a:solidFill>
                  <a:schemeClr val="accent1"/>
                </a:solidFill>
                <a:latin typeface="+mj-lt"/>
              </a:rPr>
              <a:t>, родителей</a:t>
            </a:r>
            <a:r>
              <a:rPr lang="ru-RU" altLang="ru-RU" sz="1600" b="1" dirty="0">
                <a:solidFill>
                  <a:schemeClr val="accent1"/>
                </a:solidFill>
                <a:latin typeface="+mj-lt"/>
              </a:rPr>
              <a:t>, жителей села, гостей более интересным, красочным, интерактивным, продуктивным. </a:t>
            </a:r>
            <a:endParaRPr lang="ru-RU" altLang="ru-RU" sz="1600" b="1" dirty="0" smtClean="0">
              <a:solidFill>
                <a:schemeClr val="accent1"/>
              </a:solidFill>
              <a:latin typeface="+mj-lt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altLang="ru-RU" sz="1600" b="1" i="1" dirty="0">
                <a:solidFill>
                  <a:srgbClr val="FF0000"/>
                </a:solidFill>
                <a:latin typeface="+mj-lt"/>
              </a:rPr>
              <a:t>План дальнейшей работы по оцифровке экспонатов школьного </a:t>
            </a:r>
            <a:r>
              <a:rPr lang="ru-RU" altLang="ru-RU" sz="1600" b="1" i="1" dirty="0" smtClean="0">
                <a:solidFill>
                  <a:srgbClr val="FF0000"/>
                </a:solidFill>
                <a:latin typeface="+mj-lt"/>
              </a:rPr>
              <a:t>музея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ru-RU" altLang="ru-RU" sz="1600" b="1" dirty="0">
                <a:solidFill>
                  <a:schemeClr val="accent1"/>
                </a:solidFill>
                <a:latin typeface="+mj-lt"/>
              </a:rPr>
              <a:t>1. Продолжить оцифровку фондов школьного музея  (в течении 2024 – 2025 учебного года),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ru-RU" altLang="ru-RU" sz="1600" b="1" dirty="0">
                <a:solidFill>
                  <a:schemeClr val="accent1"/>
                </a:solidFill>
                <a:latin typeface="+mj-lt"/>
              </a:rPr>
              <a:t>2. Продвигать музейные проекты через </a:t>
            </a:r>
            <a:r>
              <a:rPr lang="ru-RU" altLang="ru-RU" sz="1600" b="1" dirty="0" err="1">
                <a:solidFill>
                  <a:schemeClr val="accent1"/>
                </a:solidFill>
                <a:latin typeface="+mj-lt"/>
              </a:rPr>
              <a:t>акаунты</a:t>
            </a:r>
            <a:r>
              <a:rPr lang="ru-RU" altLang="ru-RU" sz="1600" b="1" dirty="0">
                <a:solidFill>
                  <a:schemeClr val="accent1"/>
                </a:solidFill>
                <a:latin typeface="+mj-lt"/>
              </a:rPr>
              <a:t> различных социальных </a:t>
            </a:r>
            <a:r>
              <a:rPr lang="ru-RU" altLang="ru-RU" sz="1600" b="1" dirty="0" smtClean="0">
                <a:solidFill>
                  <a:schemeClr val="accent1"/>
                </a:solidFill>
                <a:latin typeface="+mj-lt"/>
              </a:rPr>
              <a:t>сетей.</a:t>
            </a:r>
            <a:endParaRPr lang="ru-RU" altLang="ru-RU" sz="1600" b="1" dirty="0">
              <a:solidFill>
                <a:schemeClr val="accent1"/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ru-RU" altLang="ru-RU" sz="1600" b="1" dirty="0">
                <a:solidFill>
                  <a:schemeClr val="accent1"/>
                </a:solidFill>
                <a:latin typeface="+mj-lt"/>
              </a:rPr>
              <a:t>3.Продолжить </a:t>
            </a:r>
            <a:r>
              <a:rPr lang="ru-RU" altLang="ru-RU" sz="1600" b="1" dirty="0" smtClean="0">
                <a:solidFill>
                  <a:schemeClr val="accent1"/>
                </a:solidFill>
                <a:latin typeface="+mj-lt"/>
              </a:rPr>
              <a:t>разработку материалов для школьного сообщества. 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accent1"/>
                </a:solidFill>
                <a:latin typeface="+mj-lt"/>
              </a:rPr>
              <a:t>Создать </a:t>
            </a:r>
            <a:r>
              <a:rPr lang="ru-RU" altLang="ru-RU" sz="1600" b="1" dirty="0">
                <a:solidFill>
                  <a:schemeClr val="accent1"/>
                </a:solidFill>
                <a:latin typeface="+mj-lt"/>
              </a:rPr>
              <a:t>на базе музея </a:t>
            </a:r>
            <a:r>
              <a:rPr lang="ru-RU" altLang="ru-RU" sz="1600" b="1" dirty="0" err="1" smtClean="0">
                <a:solidFill>
                  <a:schemeClr val="accent1"/>
                </a:solidFill>
                <a:latin typeface="+mj-lt"/>
              </a:rPr>
              <a:t>Каировской</a:t>
            </a:r>
            <a:r>
              <a:rPr lang="ru-RU" altLang="ru-RU" sz="1600" b="1" dirty="0" smtClean="0">
                <a:solidFill>
                  <a:schemeClr val="accent1"/>
                </a:solidFill>
                <a:latin typeface="+mj-lt"/>
              </a:rPr>
              <a:t> школы </a:t>
            </a:r>
            <a:r>
              <a:rPr lang="ru-RU" altLang="ru-RU" sz="1600" b="1" dirty="0" err="1">
                <a:solidFill>
                  <a:schemeClr val="accent1"/>
                </a:solidFill>
                <a:latin typeface="+mj-lt"/>
              </a:rPr>
              <a:t>воспитательно</a:t>
            </a:r>
            <a:r>
              <a:rPr lang="ru-RU" altLang="ru-RU" sz="1600" b="1" dirty="0">
                <a:solidFill>
                  <a:schemeClr val="accent1"/>
                </a:solidFill>
                <a:latin typeface="+mj-lt"/>
              </a:rPr>
              <a:t>-образовательное пространство, способное создавать  просветительские и патриотические уроки /занятия / экскурсии для применения в формате: классных часов, дней Воинской Славы, Разговоров о важном, методических  материалов для уроков истории </a:t>
            </a:r>
            <a:r>
              <a:rPr lang="ru-RU" altLang="ru-RU" sz="1600" b="1" dirty="0" smtClean="0">
                <a:solidFill>
                  <a:schemeClr val="accent1"/>
                </a:solidFill>
                <a:latin typeface="+mj-lt"/>
              </a:rPr>
              <a:t>и обществознания.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alt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Tx/>
              <a:buNone/>
            </a:pPr>
            <a:endParaRPr lang="ru-RU" altLang="ru-RU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501531"/>
            <a:ext cx="2229246" cy="222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36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908720"/>
            <a:ext cx="68407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/>
                </a:solidFill>
              </a:rPr>
              <a:t>Основные направления деятельности школьного  музея «Истоки»</a:t>
            </a:r>
          </a:p>
          <a:p>
            <a:r>
              <a:rPr lang="ru-RU" sz="1400" b="1" dirty="0" smtClean="0"/>
              <a:t>Изучение </a:t>
            </a:r>
            <a:r>
              <a:rPr lang="ru-RU" sz="1400" b="1" dirty="0"/>
              <a:t>родного края</a:t>
            </a:r>
            <a:r>
              <a:rPr lang="ru-RU" sz="1400" dirty="0"/>
              <a:t>.  В том числе путём проведения краеведческих исследовательских походов, </a:t>
            </a:r>
            <a:r>
              <a:rPr lang="ru-RU" sz="1400" dirty="0" smtClean="0"/>
              <a:t>экскурсий.</a:t>
            </a:r>
            <a:r>
              <a:rPr lang="ru-RU" sz="1400" dirty="0"/>
              <a:t> </a:t>
            </a:r>
          </a:p>
          <a:p>
            <a:r>
              <a:rPr lang="ru-RU" sz="1400" b="1" dirty="0"/>
              <a:t>Научно-фондовая работа</a:t>
            </a:r>
            <a:r>
              <a:rPr lang="ru-RU" sz="1400" dirty="0"/>
              <a:t>.  Комплектование, учёт, </a:t>
            </a:r>
            <a:r>
              <a:rPr lang="ru-RU" sz="1400" dirty="0" smtClean="0"/>
              <a:t> </a:t>
            </a:r>
            <a:r>
              <a:rPr lang="ru-RU" sz="1400" dirty="0"/>
              <a:t>описание, хранение музейных предметов и коллекций. </a:t>
            </a:r>
          </a:p>
          <a:p>
            <a:r>
              <a:rPr lang="ru-RU" sz="1400" b="1" dirty="0"/>
              <a:t>Экспозиционно-выставочная деятельность</a:t>
            </a:r>
            <a:r>
              <a:rPr lang="ru-RU" sz="1400" dirty="0"/>
              <a:t>.  Организация мероприятий на основной экспозиции, подготовка и проведение </a:t>
            </a:r>
            <a:r>
              <a:rPr lang="ru-RU" sz="1400" dirty="0" err="1"/>
              <a:t>внутримузейных</a:t>
            </a:r>
            <a:r>
              <a:rPr lang="ru-RU" sz="1400" dirty="0"/>
              <a:t> и выездных выставок. </a:t>
            </a:r>
          </a:p>
          <a:p>
            <a:r>
              <a:rPr lang="ru-RU" sz="1400" b="1" dirty="0"/>
              <a:t>Научно-методическая работа</a:t>
            </a:r>
            <a:r>
              <a:rPr lang="ru-RU" sz="1400" dirty="0"/>
              <a:t>.  Помощь педагогическим работникам в подготовке и проведении образовательных мероприятий (подбор музейных предметов, разработка сценариев и т. д.). </a:t>
            </a:r>
          </a:p>
          <a:p>
            <a:r>
              <a:rPr lang="ru-RU" sz="1400" b="1" dirty="0"/>
              <a:t>Научно-исследовательская работа</a:t>
            </a:r>
            <a:r>
              <a:rPr lang="ru-RU" sz="1400" dirty="0"/>
              <a:t>.  Изучение музейных предметов и коллекций, находящихся в музеях, архивах и т. д.. </a:t>
            </a:r>
          </a:p>
          <a:p>
            <a:r>
              <a:rPr lang="ru-RU" sz="1400" b="1" dirty="0"/>
              <a:t>Просветительная работа</a:t>
            </a:r>
            <a:r>
              <a:rPr lang="ru-RU" sz="1400" dirty="0"/>
              <a:t> среди обучающихся и иных граждан (или физических лиц). </a:t>
            </a:r>
          </a:p>
          <a:p>
            <a:r>
              <a:rPr lang="ru-RU" sz="1400" b="1" dirty="0"/>
              <a:t>Культурно-массовая работа</a:t>
            </a:r>
            <a:r>
              <a:rPr lang="ru-RU" sz="1400" dirty="0"/>
              <a:t>, информационная и иная деятельность. </a:t>
            </a:r>
          </a:p>
        </p:txBody>
      </p:sp>
      <p:pic>
        <p:nvPicPr>
          <p:cNvPr id="1026" name="Picture 2" descr="C:\Users\USER\Desktop\черно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888" y="4221088"/>
            <a:ext cx="280831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Чумаков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21089"/>
            <a:ext cx="342038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70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60648"/>
            <a:ext cx="72008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В 2022-2023 учебном году команда активистов РДДМ МОБУ </a:t>
            </a:r>
            <a:r>
              <a:rPr lang="ru-RU" sz="1200" dirty="0" err="1"/>
              <a:t>Каировская</a:t>
            </a:r>
            <a:r>
              <a:rPr lang="ru-RU" sz="1200" dirty="0"/>
              <a:t> ООШ под руководством советника директора школы по воспитанию и взаимодействию с детскими общественными объединениями Подлесных О.В. принимает участие во Всероссийском проекте «Школьный музей-2022» в номинации «Создание школьного музея». В нашей школе есть </a:t>
            </a:r>
            <a:r>
              <a:rPr lang="ru-RU" sz="1200" dirty="0" smtClean="0"/>
              <a:t>музей с 1990 –х годов, </a:t>
            </a:r>
            <a:r>
              <a:rPr lang="ru-RU" sz="1200" dirty="0"/>
              <a:t>но из-за слишком маленького помещения, там невозможно разместить все экспонаты правильно и создать экспозиции в соответствии с требованиями.</a:t>
            </a:r>
            <a:br>
              <a:rPr lang="ru-RU" sz="1200" dirty="0"/>
            </a:br>
            <a:r>
              <a:rPr lang="ru-RU" sz="1200" dirty="0"/>
              <a:t>Как мы начинали. Для начала наша команда зарегистрировалась на сайте РДШ ( сейчас РДДМ). В личный кабинет куратора были загружены все согласия. Для подачи заявки мы прикрепили в специальном поле презентацию, показывающую пространство, в котором будет располагаться школьный музей, и рассказали почему и как возникла идея создать музей. Следующий этап нашего участия - выполнение заданий. Сначала, это были теоретические задания. Мы внимательно, все вместе, изучали представленные материалы ( это были очень интересные </a:t>
            </a:r>
            <a:r>
              <a:rPr lang="ru-RU" sz="1200" dirty="0" err="1"/>
              <a:t>видеоуроки</a:t>
            </a:r>
            <a:r>
              <a:rPr lang="ru-RU" sz="1200" dirty="0" smtClean="0"/>
              <a:t>) по </a:t>
            </a:r>
            <a:r>
              <a:rPr lang="ru-RU" sz="1200" dirty="0"/>
              <a:t>темам «Музей сегодня» и «Музейная педагогика», узнали много нового, интересного и полезного для нас. Всё это нам очень пригодится при создании школьного музея!</a:t>
            </a:r>
            <a:br>
              <a:rPr lang="ru-RU" sz="1200" dirty="0"/>
            </a:br>
            <a:r>
              <a:rPr lang="ru-RU" sz="1200" dirty="0"/>
              <a:t>А сейчас, мы поработали над следующими заданиями «Концепция и дизайн - проект»( основное задание) и «Мастер-класс» (дополнительное задание).</a:t>
            </a:r>
            <a:br>
              <a:rPr lang="ru-RU" sz="1200" dirty="0"/>
            </a:br>
            <a:r>
              <a:rPr lang="ru-RU" sz="1200" dirty="0"/>
              <a:t>По направлению наш музей будет историко-краеведческим. Команда активистов под руководством Подлесных О.В., проанализировав наличие уже имеющихся </a:t>
            </a:r>
            <a:r>
              <a:rPr lang="ru-RU" sz="1200" dirty="0" smtClean="0"/>
              <a:t>экспонатов ( около 200), </a:t>
            </a:r>
            <a:r>
              <a:rPr lang="ru-RU" sz="1200" dirty="0"/>
              <a:t>пришли к единому мнению, что в нашем музее необходимо создать следующие тематические выставки( экспозиции):</a:t>
            </a:r>
            <a:br>
              <a:rPr lang="ru-RU" sz="1200" dirty="0"/>
            </a:br>
            <a:r>
              <a:rPr lang="ru-RU" sz="1200" dirty="0"/>
              <a:t>1. Деревенский мир.</a:t>
            </a:r>
            <a:br>
              <a:rPr lang="ru-RU" sz="1200" dirty="0"/>
            </a:br>
            <a:r>
              <a:rPr lang="ru-RU" sz="1200" dirty="0"/>
              <a:t>- «Быт и убранство крестьянской избы»</a:t>
            </a:r>
            <a:br>
              <a:rPr lang="ru-RU" sz="1200" dirty="0"/>
            </a:br>
            <a:r>
              <a:rPr lang="ru-RU" sz="1200" dirty="0"/>
              <a:t>- «Орудия труда крестьянина»</a:t>
            </a:r>
            <a:br>
              <a:rPr lang="ru-RU" sz="1200" dirty="0"/>
            </a:br>
            <a:r>
              <a:rPr lang="ru-RU" sz="1200" dirty="0"/>
              <a:t>- «Народные умельцы» эта экспозиция будет тесно перекликаться с выставкой</a:t>
            </a:r>
            <a:br>
              <a:rPr lang="ru-RU" sz="1200" dirty="0"/>
            </a:br>
            <a:r>
              <a:rPr lang="ru-RU" sz="1200" dirty="0"/>
              <a:t>2. История родного края, села </a:t>
            </a:r>
            <a:r>
              <a:rPr lang="ru-RU" sz="1200" dirty="0" err="1"/>
              <a:t>Каировка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3. Выставка, посвященная героям – землякам участникам Великой Отечественной войны</a:t>
            </a:r>
            <a:br>
              <a:rPr lang="ru-RU" sz="1200" dirty="0"/>
            </a:br>
            <a:r>
              <a:rPr lang="ru-RU" sz="1200" dirty="0"/>
              <a:t>4. Выставка «Всё для фронта, всё для Победы! Тыл ковал Победу!» будет посвящена труженикам тыла и детям войны села.</a:t>
            </a:r>
            <a:br>
              <a:rPr lang="ru-RU" sz="1200" dirty="0"/>
            </a:br>
            <a:r>
              <a:rPr lang="ru-RU" sz="1200" dirty="0"/>
              <a:t>5. «Интернациональный долг» ( Наши земляки-участники локальных войн)</a:t>
            </a:r>
            <a:br>
              <a:rPr lang="ru-RU" sz="1200" dirty="0"/>
            </a:br>
            <a:r>
              <a:rPr lang="ru-RU" sz="1200" dirty="0"/>
              <a:t>6. Выставка, посвященная эпохе социализма «Герои труда и символика ушедшей эпохи»</a:t>
            </a:r>
            <a:br>
              <a:rPr lang="ru-RU" sz="1200" dirty="0"/>
            </a:br>
            <a:r>
              <a:rPr lang="ru-RU" sz="1200" dirty="0"/>
              <a:t>7. «Летопись нашей школы»</a:t>
            </a:r>
            <a:br>
              <a:rPr lang="ru-RU" sz="1200" dirty="0"/>
            </a:br>
            <a:r>
              <a:rPr lang="ru-RU" sz="1200" dirty="0"/>
              <a:t>8. «История детской организации Советского Союза. Пионер-всем ребятам пример»</a:t>
            </a:r>
            <a:br>
              <a:rPr lang="ru-RU" sz="1200" dirty="0"/>
            </a:br>
            <a:r>
              <a:rPr lang="ru-RU" sz="1200" dirty="0"/>
              <a:t>Пусть это будут небольшие экспозиции, но на них будут правильно представлены уже имеющиеся экспонаты. Так же мы обратились к жителям села </a:t>
            </a:r>
            <a:r>
              <a:rPr lang="ru-RU" sz="1200" dirty="0" err="1"/>
              <a:t>Каировка</a:t>
            </a:r>
            <a:r>
              <a:rPr lang="ru-RU" sz="1200" dirty="0"/>
              <a:t> с просьбой подарить будущему музею вещи, являющиеся историческими источниками.</a:t>
            </a:r>
            <a:br>
              <a:rPr lang="ru-RU" sz="1200" dirty="0"/>
            </a:br>
            <a:r>
              <a:rPr lang="ru-RU" sz="1200" dirty="0"/>
              <a:t>Мы поработали над дизайн-проектом и вот, что у нас получилось.</a:t>
            </a:r>
          </a:p>
        </p:txBody>
      </p:sp>
    </p:spTree>
    <p:extLst>
      <p:ext uri="{BB962C8B-B14F-4D97-AF65-F5344CB8AC3E}">
        <p14:creationId xmlns:p14="http://schemas.microsoft.com/office/powerpoint/2010/main" val="426186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chool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3600400" cy="430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chool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050" y="1700808"/>
            <a:ext cx="364840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764705"/>
            <a:ext cx="59046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2022 год- начало работы по созданию школьного историко-краеведческого </a:t>
            </a:r>
            <a:r>
              <a:rPr lang="ru-RU" b="1" dirty="0" smtClean="0">
                <a:solidFill>
                  <a:schemeClr val="tx2"/>
                </a:solidFill>
              </a:rPr>
              <a:t>музея «Истоки»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Каировской</a:t>
            </a:r>
            <a:r>
              <a:rPr lang="ru-RU" b="1" dirty="0" smtClean="0">
                <a:solidFill>
                  <a:schemeClr val="tx2"/>
                </a:solidFill>
              </a:rPr>
              <a:t> школы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33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04664"/>
            <a:ext cx="77768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В июле 2023 года команда  активистов  школьного музея под руководством советника директора школы Подлесных О.В. завершили </a:t>
            </a:r>
            <a:r>
              <a:rPr lang="ru-RU" b="1" dirty="0">
                <a:solidFill>
                  <a:schemeClr val="tx2"/>
                </a:solidFill>
              </a:rPr>
              <a:t>участие во Всероссийском проекте "Школьный музей-2022" Год </a:t>
            </a:r>
            <a:r>
              <a:rPr lang="ru-RU" b="1" dirty="0" smtClean="0">
                <a:solidFill>
                  <a:schemeClr val="tx2"/>
                </a:solidFill>
              </a:rPr>
              <a:t>плодотворной работы </a:t>
            </a:r>
            <a:r>
              <a:rPr lang="ru-RU" b="1" dirty="0">
                <a:solidFill>
                  <a:schemeClr val="tx2"/>
                </a:solidFill>
              </a:rPr>
              <a:t>ребят- актива "Движения </a:t>
            </a:r>
            <a:r>
              <a:rPr lang="ru-RU" b="1" dirty="0" smtClean="0">
                <a:solidFill>
                  <a:schemeClr val="tx2"/>
                </a:solidFill>
              </a:rPr>
              <a:t>Первых« и их руководителя. </a:t>
            </a:r>
            <a:r>
              <a:rPr lang="ru-RU" b="1" dirty="0">
                <a:solidFill>
                  <a:schemeClr val="tx2"/>
                </a:solidFill>
              </a:rPr>
              <a:t>Мы добросовестно выполнили 10 основных заданий и 5 дополнительных. Дошли до финиша. Благодаря участию в этом проекте в </a:t>
            </a:r>
            <a:r>
              <a:rPr lang="ru-RU" b="1" dirty="0" err="1">
                <a:solidFill>
                  <a:schemeClr val="tx2"/>
                </a:solidFill>
              </a:rPr>
              <a:t>Каировской</a:t>
            </a:r>
            <a:r>
              <a:rPr lang="ru-RU" b="1" dirty="0">
                <a:solidFill>
                  <a:schemeClr val="tx2"/>
                </a:solidFill>
              </a:rPr>
              <a:t> школе создан историко-краеведческий музей.</a:t>
            </a:r>
          </a:p>
        </p:txBody>
      </p:sp>
      <p:pic>
        <p:nvPicPr>
          <p:cNvPr id="2050" name="Picture 2" descr="C:\Users\School\Desktop\сертифика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25758"/>
            <a:ext cx="6552728" cy="424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21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3861048"/>
            <a:ext cx="7344816" cy="2601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Руководитель музея Подлесных Ольга Викторовна. Учитель истории и обществознания, советник директора школы по воспитанию и взаимодействию с детскими общественными организациями.</a:t>
            </a:r>
            <a:endParaRPr lang="ru-RU" sz="1100" b="1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solidFill>
                  <a:schemeClr val="tx2"/>
                </a:solidFill>
                <a:latin typeface="Times New Roman"/>
                <a:ea typeface="Microsoft YaHei"/>
                <a:cs typeface="Times New Roman"/>
              </a:rPr>
              <a:t>Образование: высшее педагогическое, «</a:t>
            </a:r>
            <a:r>
              <a:rPr lang="ru-RU" sz="1200" b="1" dirty="0" err="1">
                <a:solidFill>
                  <a:schemeClr val="tx2"/>
                </a:solidFill>
                <a:latin typeface="Times New Roman"/>
                <a:ea typeface="Microsoft YaHei"/>
                <a:cs typeface="Times New Roman"/>
              </a:rPr>
              <a:t>Орский</a:t>
            </a:r>
            <a:r>
              <a:rPr lang="ru-RU" sz="1200" b="1" dirty="0">
                <a:solidFill>
                  <a:schemeClr val="tx2"/>
                </a:solidFill>
                <a:latin typeface="Times New Roman"/>
                <a:ea typeface="Microsoft YaHei"/>
                <a:cs typeface="Times New Roman"/>
              </a:rPr>
              <a:t>  государственный педагогический институт им. Т.Г. Шевченко», 1990  г., специальность – педагогика и методика начального обучения; ФГБОУ ВО «Оренбургский государственный педагогический университет», 2016 г., специальность – история, квалификация – учитель истории;    «Организация менеджмента в образовательной организации», 2019г. Победитель Всероссийского конкурса Навигаторы детства 2.0» в 2022 году.</a:t>
            </a:r>
            <a:endParaRPr lang="ru-RU" sz="1100" b="1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fontAlgn="base">
              <a:spcAft>
                <a:spcPts val="0"/>
              </a:spcAft>
            </a:pPr>
            <a:r>
              <a:rPr lang="ru-RU" sz="1200" b="1" dirty="0">
                <a:solidFill>
                  <a:schemeClr val="tx2"/>
                </a:solidFill>
                <a:latin typeface="Times New Roman"/>
                <a:ea typeface="Microsoft YaHei"/>
              </a:rPr>
              <a:t>Награды: Грамоты районного отдела образования  и администрации </a:t>
            </a:r>
            <a:r>
              <a:rPr lang="ru-RU" sz="1200" b="1" dirty="0" err="1">
                <a:solidFill>
                  <a:schemeClr val="tx2"/>
                </a:solidFill>
                <a:latin typeface="Times New Roman"/>
                <a:ea typeface="Microsoft YaHei"/>
              </a:rPr>
              <a:t>Саракташского</a:t>
            </a:r>
            <a:r>
              <a:rPr lang="ru-RU" sz="1200" b="1" dirty="0">
                <a:solidFill>
                  <a:schemeClr val="tx2"/>
                </a:solidFill>
                <a:latin typeface="Times New Roman"/>
                <a:ea typeface="Microsoft YaHei"/>
              </a:rPr>
              <a:t> района, 2019 г., 2024 г. Благодарственное письмо Председателя совета регионального отделения  РДДМ за высокий профессионализм  и активное участие в деятельности регионального отделения «Движение Первых» </a:t>
            </a:r>
            <a:endParaRPr lang="ru-RU" sz="1200" b="1" dirty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solidFill>
                  <a:schemeClr val="tx2"/>
                </a:solidFill>
                <a:latin typeface="Times New Roman"/>
                <a:ea typeface="Microsoft YaHei"/>
                <a:cs typeface="Times New Roman"/>
              </a:rPr>
              <a:t>Стаж педагогической работы: 22 года. </a:t>
            </a:r>
            <a:r>
              <a:rPr lang="en-US" sz="1200" b="1" dirty="0">
                <a:solidFill>
                  <a:schemeClr val="tx2"/>
                </a:solidFill>
                <a:latin typeface="Times New Roman"/>
                <a:ea typeface="Microsoft YaHei"/>
                <a:cs typeface="Times New Roman"/>
              </a:rPr>
              <a:t>I</a:t>
            </a:r>
            <a:r>
              <a:rPr lang="ru-RU" sz="1200" b="1" dirty="0">
                <a:solidFill>
                  <a:schemeClr val="tx2"/>
                </a:solidFill>
                <a:latin typeface="Times New Roman"/>
                <a:ea typeface="Microsoft YaHei"/>
                <a:cs typeface="Times New Roman"/>
              </a:rPr>
              <a:t> </a:t>
            </a:r>
            <a:r>
              <a:rPr lang="ru-RU" sz="1200" b="1" dirty="0" err="1">
                <a:solidFill>
                  <a:schemeClr val="tx2"/>
                </a:solidFill>
                <a:latin typeface="Times New Roman"/>
                <a:ea typeface="Microsoft YaHei"/>
                <a:cs typeface="Times New Roman"/>
              </a:rPr>
              <a:t>кв.кат</a:t>
            </a:r>
            <a:r>
              <a:rPr lang="ru-RU" sz="1200" b="1" dirty="0">
                <a:solidFill>
                  <a:schemeClr val="tx2"/>
                </a:solidFill>
                <a:latin typeface="Times New Roman"/>
                <a:ea typeface="Microsoft YaHei"/>
                <a:cs typeface="Times New Roman"/>
              </a:rPr>
              <a:t>. </a:t>
            </a:r>
            <a:endParaRPr lang="ru-RU" sz="1100" b="1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pic>
        <p:nvPicPr>
          <p:cNvPr id="3074" name="Picture 2" descr="C:\Users\School\Desktop\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6672"/>
            <a:ext cx="3190758" cy="323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chool\Desktop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4664"/>
            <a:ext cx="1512168" cy="19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chool\Desktop\диплом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1843"/>
            <a:ext cx="1512168" cy="19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School\Desktop\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00" y="2420887"/>
            <a:ext cx="1957632" cy="128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School\Desktop\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288" y="2394433"/>
            <a:ext cx="1822913" cy="131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20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88640"/>
            <a:ext cx="424847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tx2"/>
                </a:solidFill>
              </a:rPr>
              <a:t>Лидеры музея </a:t>
            </a:r>
            <a:r>
              <a:rPr lang="ru-RU" sz="1200" b="1" dirty="0" err="1">
                <a:solidFill>
                  <a:schemeClr val="tx2"/>
                </a:solidFill>
              </a:rPr>
              <a:t>Каировской</a:t>
            </a:r>
            <a:r>
              <a:rPr lang="ru-RU" sz="1200" b="1" dirty="0">
                <a:solidFill>
                  <a:schemeClr val="tx2"/>
                </a:solidFill>
              </a:rPr>
              <a:t> школы</a:t>
            </a:r>
          </a:p>
          <a:p>
            <a:r>
              <a:rPr lang="ru-RU" sz="1200" b="1" dirty="0">
                <a:solidFill>
                  <a:schemeClr val="tx2"/>
                </a:solidFill>
              </a:rPr>
              <a:t>Актив музея-члены Совета музея, активисты первичного отделения Движения Первых </a:t>
            </a:r>
            <a:r>
              <a:rPr lang="ru-RU" sz="1200" b="1" dirty="0" err="1">
                <a:solidFill>
                  <a:schemeClr val="tx2"/>
                </a:solidFill>
              </a:rPr>
              <a:t>Каировской</a:t>
            </a:r>
            <a:r>
              <a:rPr lang="ru-RU" sz="1200" b="1" dirty="0">
                <a:solidFill>
                  <a:schemeClr val="tx2"/>
                </a:solidFill>
              </a:rPr>
              <a:t> школы, юнармейцы и очень замечательные ребята Богданова Анастасия, </a:t>
            </a:r>
            <a:r>
              <a:rPr lang="ru-RU" sz="1200" b="1" dirty="0" err="1">
                <a:solidFill>
                  <a:schemeClr val="tx2"/>
                </a:solidFill>
              </a:rPr>
              <a:t>Пермякова</a:t>
            </a:r>
            <a:r>
              <a:rPr lang="ru-RU" sz="1200" b="1" dirty="0">
                <a:solidFill>
                  <a:schemeClr val="tx2"/>
                </a:solidFill>
              </a:rPr>
              <a:t> Татьяна, Резниченко Артем-ученики 8 и 9 классов нашей школы. Экскурсовод музея </a:t>
            </a:r>
            <a:r>
              <a:rPr lang="ru-RU" sz="1200" b="1" dirty="0" err="1">
                <a:solidFill>
                  <a:schemeClr val="tx2"/>
                </a:solidFill>
              </a:rPr>
              <a:t>Логачева</a:t>
            </a:r>
            <a:r>
              <a:rPr lang="ru-RU" sz="1200" b="1" dirty="0">
                <a:solidFill>
                  <a:schemeClr val="tx2"/>
                </a:solidFill>
              </a:rPr>
              <a:t> Кристина-ученица 9 класса  Ребята принимают активное участие в организации всех мероприятиях гражданско-патриотической направленности, </a:t>
            </a:r>
            <a:r>
              <a:rPr lang="ru-RU" sz="1200" b="1" dirty="0" err="1">
                <a:solidFill>
                  <a:schemeClr val="tx2"/>
                </a:solidFill>
              </a:rPr>
              <a:t>квестах</a:t>
            </a:r>
            <a:r>
              <a:rPr lang="ru-RU" sz="1200" b="1" dirty="0">
                <a:solidFill>
                  <a:schemeClr val="tx2"/>
                </a:solidFill>
              </a:rPr>
              <a:t>, викторинах, Часах мужества, Акций и РОВ, направленных  на Формирование чувства патриотизма и гражданственности, уважения к памяти защитников Отечества и подвигам героев Отечества, к закону и правопорядку, человеку труда и старшему поколению, взаимного уважения, бережного отношения к культурному наследию и традициям народа. Совет музея принимали активное участие во Всероссийском проекте «Школьный музей», занимаются проектной и исследовательской деятельностью, обустраивают музей и пополняют выставки экспонатами. Участие ребят в олимпиаде «История родного края», проводимой  Оренбургским областным дворцом творчества детей и молодежи имени </a:t>
            </a:r>
            <a:r>
              <a:rPr lang="ru-RU" sz="1200" b="1" dirty="0" err="1">
                <a:solidFill>
                  <a:schemeClr val="tx2"/>
                </a:solidFill>
              </a:rPr>
              <a:t>В.П.Поляничко</a:t>
            </a:r>
            <a:r>
              <a:rPr lang="ru-RU" sz="1200" b="1" dirty="0">
                <a:solidFill>
                  <a:schemeClr val="tx2"/>
                </a:solidFill>
              </a:rPr>
              <a:t> стало для нас хорошей традицией.</a:t>
            </a:r>
          </a:p>
        </p:txBody>
      </p:sp>
      <p:pic>
        <p:nvPicPr>
          <p:cNvPr id="1026" name="Picture 2" descr="C:\Users\School\Desktop\IMG_20241114_1123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36" y="404664"/>
            <a:ext cx="2011240" cy="322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chool\Desktop\дети акти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528290"/>
            <a:ext cx="2808312" cy="199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chool\Desktop\актив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663" y="3789040"/>
            <a:ext cx="3672408" cy="248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63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00582"/>
            <a:ext cx="3973680" cy="37771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43609" y="692696"/>
            <a:ext cx="3960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QR-</a:t>
            </a:r>
            <a:r>
              <a:rPr lang="ru-RU" sz="20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кoд</a:t>
            </a:r>
            <a:r>
              <a:rPr lang="ru-RU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 ссылкой на </a:t>
            </a:r>
            <a:r>
              <a:rPr lang="ru-RU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страницу школьного музея </a:t>
            </a:r>
            <a:r>
              <a:rPr lang="ru-RU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ВК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865" y="404664"/>
            <a:ext cx="2529813" cy="35730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996952"/>
            <a:ext cx="2269702" cy="36450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420698"/>
            <a:ext cx="2736304" cy="181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4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8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C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1426</Words>
  <Application>Microsoft Office PowerPoint</Application>
  <PresentationFormat>Экран (4:3)</PresentationFormat>
  <Paragraphs>60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Calibri</vt:lpstr>
      <vt:lpstr>Times New Roman</vt:lpstr>
      <vt:lpstr>Arial</vt:lpstr>
      <vt:lpstr>-apple-system</vt:lpstr>
      <vt:lpstr>Microsoft YaHei</vt:lpstr>
      <vt:lpstr>1_Тема Office</vt:lpstr>
      <vt:lpstr>Оренбургская область, Саракташский район, село Каировка,  Каировская основная общеобразовательная школа  имени Героя Советского Союза  Гущина Николая Фёдоровича Школьный историко-краеведческий музей «Истоки»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Александр</cp:lastModifiedBy>
  <cp:revision>115</cp:revision>
  <dcterms:created xsi:type="dcterms:W3CDTF">2014-07-06T18:18:01Z</dcterms:created>
  <dcterms:modified xsi:type="dcterms:W3CDTF">2024-11-16T17:59:37Z</dcterms:modified>
</cp:coreProperties>
</file>