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72" r:id="rId4"/>
    <p:sldId id="285" r:id="rId5"/>
    <p:sldId id="269" r:id="rId6"/>
    <p:sldId id="286" r:id="rId7"/>
    <p:sldId id="287" r:id="rId8"/>
    <p:sldId id="273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51" userDrawn="1">
          <p15:clr>
            <a:srgbClr val="A4A3A4"/>
          </p15:clr>
        </p15:guide>
        <p15:guide id="2" pos="224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Efimovsky" initials="AE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12023"/>
    <a:srgbClr val="D7181E"/>
    <a:srgbClr val="FFCCCC"/>
    <a:srgbClr val="FFFF99"/>
    <a:srgbClr val="B3CEE5"/>
    <a:srgbClr val="CCFF99"/>
    <a:srgbClr val="FFCC99"/>
    <a:srgbClr val="F3A671"/>
    <a:srgbClr val="005BAA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4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-1260" y="-114"/>
      </p:cViewPr>
      <p:guideLst>
        <p:guide orient="horz" pos="2251"/>
        <p:guide pos="224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08T17:41:35.845" idx="2">
    <p:pos x="10" y="10"/>
    <p:text>5.19.1 "Пешеходный переход"</p:text>
    <p:extLst>
      <p:ext uri="{C676402C-5697-4E1C-873F-D02D1690AC5C}">
        <p15:threadingInfo xmlns:p15="http://schemas.microsoft.com/office/powerpoint/2012/main" xmlns="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58752-EDA5-40AB-A891-727AA1C2B917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4027-2C1F-4C73-9A78-FE4A005618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166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42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497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7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510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79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145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659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916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611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282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20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3E3B-5340-48C2-BBF1-E251CA96180E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719E-75ED-4A60-9985-4C4236D7F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16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7152770" y="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3994" y="367314"/>
            <a:ext cx="1816760" cy="149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Овал 16"/>
          <p:cNvSpPr/>
          <p:nvPr/>
        </p:nvSpPr>
        <p:spPr>
          <a:xfrm>
            <a:off x="6392035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572035" y="4273320"/>
            <a:ext cx="2304000" cy="2304000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5825" y="4774883"/>
            <a:ext cx="1696419" cy="1327632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Заголовок 21"/>
          <p:cNvSpPr>
            <a:spLocks noGrp="1"/>
          </p:cNvSpPr>
          <p:nvPr>
            <p:ph type="ctrTitle"/>
          </p:nvPr>
        </p:nvSpPr>
        <p:spPr>
          <a:xfrm>
            <a:off x="-2" y="0"/>
            <a:ext cx="7152770" cy="6857999"/>
          </a:xfrm>
        </p:spPr>
        <p:txBody>
          <a:bodyPr anchor="ctr">
            <a:normAutofit/>
          </a:bodyPr>
          <a:lstStyle/>
          <a:p>
            <a:r>
              <a:rPr lang="ru-RU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ИСТОРИЯ </a:t>
            </a:r>
            <a:br>
              <a:rPr lang="ru-RU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</a:br>
            <a:r>
              <a:rPr lang="ru-RU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ПРАВИЛ ДОРОЖНОГО </a:t>
            </a:r>
            <a:r>
              <a:rPr lang="ru-RU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ДВИЖЕНИЯ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588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766" y="1974115"/>
            <a:ext cx="6346560" cy="37631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97171" y="5761682"/>
            <a:ext cx="71468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Вместе с дорожным знаком </a:t>
            </a:r>
            <a:b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«Пешеходный переход» располагается </a:t>
            </a:r>
            <a:b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светофор </a:t>
            </a:r>
            <a:r>
              <a:rPr lang="ru-RU" sz="2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и дорожная </a:t>
            </a:r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разметка.</a:t>
            </a:r>
            <a:endParaRPr lang="ru-RU" sz="2000" dirty="0">
              <a:solidFill>
                <a:srgbClr val="D7181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00495" y="443651"/>
            <a:ext cx="44745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ДОРОЖНЫЙ ЗНАК </a:t>
            </a:r>
            <a:b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«ПЕШЕХОДНЫЙ ПЕРЕХОД» - </a:t>
            </a:r>
            <a:b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«ЗНАК НЕ ОДИНОЧКА»!</a:t>
            </a:r>
            <a:endParaRPr lang="ru-RU" sz="24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231" y="247425"/>
            <a:ext cx="1618265" cy="1618265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7" name="Овал 16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423157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58600" y="2172466"/>
            <a:ext cx="2710008" cy="27100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0" y="5166490"/>
            <a:ext cx="71468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Вместе с дорожным знаком </a:t>
            </a:r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«</a:t>
            </a:r>
            <a:r>
              <a:rPr lang="ru-RU" sz="2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Пешеходный переход» появились и </a:t>
            </a:r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такие </a:t>
            </a:r>
            <a:b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как «Подземный пешеходный переход» </a:t>
            </a:r>
            <a:b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и «Надземный пешеходный переход».</a:t>
            </a:r>
            <a:endParaRPr lang="ru-RU" sz="2000" dirty="0">
              <a:solidFill>
                <a:srgbClr val="D7181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729" y="2172466"/>
            <a:ext cx="2712017" cy="27120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2200495" y="443651"/>
            <a:ext cx="44745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ДОРОЖНЫЙ ЗНАК </a:t>
            </a:r>
            <a:b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«ПЕШЕХОДНЫЙ ПЕРЕХОД» - </a:t>
            </a:r>
            <a:b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«ЗНАК НЕ ОДИНОЧКА»!</a:t>
            </a:r>
            <a:endParaRPr lang="ru-RU" sz="24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231" y="247425"/>
            <a:ext cx="1618265" cy="1618265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4" name="Овал 23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299767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7102" y="2199519"/>
            <a:ext cx="4853672" cy="32362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0" y="5632032"/>
            <a:ext cx="714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 Израиле  существует дорожный </a:t>
            </a:r>
            <a:r>
              <a:rPr lang="ru-RU" sz="2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знак: </a:t>
            </a:r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2000" dirty="0" smtClean="0">
                <a:solidFill>
                  <a:srgbClr val="D7181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«Осторожно</a:t>
            </a:r>
            <a:r>
              <a:rPr lang="ru-RU" sz="2000" dirty="0">
                <a:solidFill>
                  <a:srgbClr val="D7181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: лягушки</a:t>
            </a:r>
            <a:r>
              <a:rPr lang="ru-RU" sz="2000" dirty="0" smtClean="0">
                <a:solidFill>
                  <a:srgbClr val="D7181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!»</a:t>
            </a:r>
            <a:endParaRPr lang="ru-RU" sz="2000" dirty="0">
              <a:solidFill>
                <a:srgbClr val="D7181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00495" y="443651"/>
            <a:ext cx="44745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ДОРОЖНЫЙ ЗНАК </a:t>
            </a:r>
            <a:b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«ПЕШЕХОДНЫЙ ПЕРЕХОД» - </a:t>
            </a:r>
            <a:b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«ЗНАК НЕ ОДИНОЧКА»!</a:t>
            </a:r>
            <a:endParaRPr lang="ru-RU" sz="24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231" y="247425"/>
            <a:ext cx="1618265" cy="1618265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7" name="Овал 16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240089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68275" y="126946"/>
            <a:ext cx="67913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ПРАВИЛА ДОРОЖНОГО ДВИЖЕНИЯ РОССИЙСКОЙ ФЕДЕРАЦИИ</a:t>
            </a:r>
            <a:endParaRPr lang="ru-RU" sz="24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885" y="1237141"/>
            <a:ext cx="3425625" cy="4961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781123" y="1140492"/>
            <a:ext cx="32302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Действующие Правила дорожного движения Российской Федерации были утверждены Постановлением Совета Министров Правительства Российской Федерации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от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23.10.1993 года №1090.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81123" y="3200831"/>
            <a:ext cx="32302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Начиная с 1993 года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них внесено 56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изменений и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дополнений. 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81122" y="4031828"/>
            <a:ext cx="32302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Современные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Правила дорожного движения устанавливают взаимоотношения между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всеми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участниками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дорожного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движения: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водителями,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пешеходами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пассажирами.</a:t>
            </a:r>
          </a:p>
        </p:txBody>
      </p:sp>
    </p:spTree>
    <p:extLst>
      <p:ext uri="{BB962C8B-B14F-4D97-AF65-F5344CB8AC3E}">
        <p14:creationId xmlns:p14="http://schemas.microsoft.com/office/powerpoint/2010/main" xmlns="" val="198189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272" y="625393"/>
            <a:ext cx="4422105" cy="29480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39171" y="3753463"/>
            <a:ext cx="64328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В 1880 году в Москве прохожие стали свидетелями необычного п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роисшествия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. Человек, без особого труда удерживая равновесие, едет на велосипеде. Полицмейстер города был очень недоволен скоплением народа, конных повозок, чьи седоки остановились посмотреть на чудное транспортное средство.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следующий день вышло указание о запрете езды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велосипеде, так как это пугает лошадей и людей.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Такие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же запреты были установлены и в других крупных городах.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45547" y="625393"/>
            <a:ext cx="22649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Фото из </a:t>
            </a:r>
            <a:r>
              <a:rPr lang="ru-RU" sz="1400" i="1" dirty="0">
                <a:latin typeface="Segoe UI" panose="020B0502040204020203" pitchFamily="34" charset="0"/>
                <a:cs typeface="Segoe UI" panose="020B0502040204020203" pitchFamily="34" charset="0"/>
              </a:rPr>
              <a:t>архива Московского музея-усадьбы «Останкино</a:t>
            </a:r>
            <a:r>
              <a:rPr lang="ru-RU" sz="14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». Катание </a:t>
            </a:r>
            <a:r>
              <a:rPr lang="ru-RU" sz="1400" i="1" dirty="0">
                <a:latin typeface="Segoe UI" panose="020B0502040204020203" pitchFamily="34" charset="0"/>
                <a:cs typeface="Segoe UI" panose="020B0502040204020203" pitchFamily="34" charset="0"/>
              </a:rPr>
              <a:t>на велосипедах в Михайловском.</a:t>
            </a:r>
          </a:p>
          <a:p>
            <a:r>
              <a:rPr lang="ru-RU" sz="14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Ламберг</a:t>
            </a:r>
            <a:r>
              <a:rPr lang="ru-RU" sz="1400" i="1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14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1880-е годы, </a:t>
            </a:r>
            <a:r>
              <a:rPr lang="ru-RU" sz="1400" i="1" dirty="0">
                <a:latin typeface="Segoe UI" panose="020B0502040204020203" pitchFamily="34" charset="0"/>
                <a:cs typeface="Segoe UI" panose="020B0502040204020203" pitchFamily="34" charset="0"/>
              </a:rPr>
              <a:t>Московская губ., Подольский </a:t>
            </a:r>
            <a:r>
              <a:rPr lang="ru-RU" sz="14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уезд. </a:t>
            </a:r>
            <a:endParaRPr lang="ru-RU" sz="14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46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242" y="368997"/>
            <a:ext cx="2602882" cy="39043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990844" y="257192"/>
            <a:ext cx="40025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В 1882 году в России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разработаны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«Обязательные постановления о езде на велосипедах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», а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в 1894 году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опубликован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Правительственный указ, который вводил в действие «Правила езды на велосипедах по городу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».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6242" y="4319843"/>
            <a:ext cx="26027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Фото из </a:t>
            </a:r>
            <a:r>
              <a:rPr lang="ru-RU" sz="1400" i="1" dirty="0">
                <a:latin typeface="Segoe UI" panose="020B0502040204020203" pitchFamily="34" charset="0"/>
                <a:cs typeface="Segoe UI" panose="020B0502040204020203" pitchFamily="34" charset="0"/>
              </a:rPr>
              <a:t>архива </a:t>
            </a:r>
            <a:r>
              <a:rPr lang="ru-RU" sz="14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МАММ/МДФ. Победитель гонок Карл Булла. </a:t>
            </a:r>
            <a:br>
              <a:rPr lang="ru-RU" sz="1400" i="1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Между 1895 </a:t>
            </a:r>
            <a:r>
              <a:rPr lang="ru-RU" sz="1400" i="1" dirty="0">
                <a:latin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lang="ru-RU" sz="14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1910 годами, </a:t>
            </a:r>
            <a:br>
              <a:rPr lang="ru-RU" sz="1400" i="1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г</a:t>
            </a:r>
            <a:r>
              <a:rPr lang="ru-RU" sz="1400" i="1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ru-RU" sz="14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Санкт-Петербург. </a:t>
            </a:r>
            <a:r>
              <a:rPr lang="en-US" sz="14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1400" i="1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14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7843" y="5762799"/>
            <a:ext cx="60775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Воспрещается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ездить на велосипедах, а ровно проводить их 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руках по тротуарам и пешеходным дорожкам в скверах, садах, и других местах».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990844" y="1857064"/>
            <a:ext cx="4002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D1202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Давайте </a:t>
            </a:r>
            <a:r>
              <a:rPr lang="ru-RU" sz="1600" dirty="0">
                <a:solidFill>
                  <a:srgbClr val="D1202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рассмотрим некоторые пункты, может быть вы скажете потом, что вам показалось знакомым</a:t>
            </a:r>
            <a:r>
              <a:rPr lang="ru-RU" sz="1600" dirty="0" smtClean="0">
                <a:solidFill>
                  <a:srgbClr val="D1202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?!</a:t>
            </a:r>
            <a:endParaRPr lang="ru-RU" sz="1600" dirty="0">
              <a:solidFill>
                <a:srgbClr val="D1202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90844" y="2706249"/>
            <a:ext cx="40025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Ездить по городским улицам допускается только на низких (безопасных) двухколесных велосипедах лицам, получившим право на то 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установленном порядке. Каждый велосипедист при езде на нем 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городу должен быть снабжен выданным на этот предмет из канцелярии градоначальника номерным знаком, звонком 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(с наступлением темного 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времени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суток) фонарем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502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1575" y="348473"/>
            <a:ext cx="2504250" cy="3756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85868" y="273906"/>
            <a:ext cx="41857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ленинградских правилах уличного движения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1947 года говорилось: ездить на велосипеде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улицам и дорогам разрешается лицам не моложе 13 лет, а скорость в черте города ограничивалась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15 км/час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. Вводилось и такое требование: «при групповой езде велосипедисты должны ехать в один ряд друг за другом на расстоянии не менее 2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м».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81253" y="4286633"/>
            <a:ext cx="30202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Правила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уличного движения по г. Москве,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действовавшие в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1955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году указывали, </a:t>
            </a:r>
            <a:b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что велосипедист мог выезжать на проезжую </a:t>
            </a:r>
            <a:b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часть с 14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лет,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а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движение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велосипедистов разрешалось со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скоростью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не более </a:t>
            </a:r>
            <a:b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30 км/ч.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5868" y="2771024"/>
            <a:ext cx="41161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правилах того времени по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Московской области запрещалось «ездить на велосипеде, не соответствующем росту велосипедиста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».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256" y="3950532"/>
            <a:ext cx="3147437" cy="25375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0816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0150" y="2109299"/>
            <a:ext cx="1958508" cy="2535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9946" cy="6857999"/>
            <a:chOff x="6392035" y="1"/>
            <a:chExt cx="2759946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52770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43344" y="4644629"/>
              <a:ext cx="1561381" cy="1561381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70" name="TextBox 11"/>
          <p:cNvSpPr txBox="1">
            <a:spLocks noChangeArrowheads="1"/>
          </p:cNvSpPr>
          <p:nvPr/>
        </p:nvSpPr>
        <p:spPr bwMode="auto">
          <a:xfrm flipH="1">
            <a:off x="1165646" y="671135"/>
            <a:ext cx="3827214" cy="12458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Начиная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 1896 года велосипедисты являются участниками всех Олимпийских игр. Они первыми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в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1986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году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совершили кругосветное путешествие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на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сухопутном транспорте.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374633" y="182648"/>
            <a:ext cx="67781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А ЗНАЕТЕ ЛИ ВЫ?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447275" y="1111958"/>
            <a:ext cx="360000" cy="360000"/>
            <a:chOff x="330926" y="1227909"/>
            <a:chExt cx="360000" cy="360000"/>
          </a:xfrm>
        </p:grpSpPr>
        <p:sp>
          <p:nvSpPr>
            <p:cNvPr id="3" name="Овал 2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вал 3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1" name="TextBox 11"/>
          <p:cNvSpPr txBox="1">
            <a:spLocks noChangeArrowheads="1"/>
          </p:cNvSpPr>
          <p:nvPr/>
        </p:nvSpPr>
        <p:spPr bwMode="auto">
          <a:xfrm flipH="1">
            <a:off x="1177825" y="2137913"/>
            <a:ext cx="3829604" cy="17072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Высшую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награду «Бриллиантовую звезду» получил русский велосипедист Анисим Панкратов за то, что поехал от Харбина до Петербурга, оттуда через Атлантику по морю, по безводной пустыне </a:t>
            </a:r>
            <a:r>
              <a:rPr lang="ru-RU" altLang="zh-CN" sz="1499" kern="0" dirty="0" err="1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Кобри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 и пескам Небраски через океан в Японию, Корею и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Китай.</a:t>
            </a:r>
            <a:endParaRPr lang="ru-RU" altLang="zh-CN" sz="1499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464563" y="2811544"/>
            <a:ext cx="360000" cy="360000"/>
            <a:chOff x="330926" y="1227909"/>
            <a:chExt cx="360000" cy="360000"/>
          </a:xfrm>
        </p:grpSpPr>
        <p:sp>
          <p:nvSpPr>
            <p:cNvPr id="64" name="Овал 63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6" name="TextBox 11"/>
          <p:cNvSpPr txBox="1">
            <a:spLocks noChangeArrowheads="1"/>
          </p:cNvSpPr>
          <p:nvPr/>
        </p:nvSpPr>
        <p:spPr bwMode="auto">
          <a:xfrm flipH="1">
            <a:off x="1177825" y="4181379"/>
            <a:ext cx="5916782" cy="5537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Самым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длинным велосипедом является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тандем на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11 человек, длиной 22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метра.</a:t>
            </a:r>
            <a:endParaRPr lang="ru-RU" altLang="zh-CN" sz="1499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67" name="Группа 66"/>
          <p:cNvGrpSpPr/>
          <p:nvPr/>
        </p:nvGrpSpPr>
        <p:grpSpPr>
          <a:xfrm>
            <a:off x="464563" y="4284629"/>
            <a:ext cx="360000" cy="360000"/>
            <a:chOff x="330926" y="1227909"/>
            <a:chExt cx="360000" cy="360000"/>
          </a:xfrm>
        </p:grpSpPr>
        <p:sp>
          <p:nvSpPr>
            <p:cNvPr id="68" name="Овал 67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2" name="TextBox 11"/>
          <p:cNvSpPr txBox="1">
            <a:spLocks noChangeArrowheads="1"/>
          </p:cNvSpPr>
          <p:nvPr/>
        </p:nvSpPr>
        <p:spPr bwMode="auto">
          <a:xfrm flipH="1">
            <a:off x="1165646" y="4829560"/>
            <a:ext cx="5951123" cy="78444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Самый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большой велосипед построен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во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Франкфурте-на-Майне. Длина велосипеда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6,25 метра, </a:t>
            </a:r>
            <a:b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диаметр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колес 2,5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метра.</a:t>
            </a:r>
            <a:endParaRPr lang="ru-RU" altLang="zh-CN" sz="1499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73" name="Группа 72"/>
          <p:cNvGrpSpPr/>
          <p:nvPr/>
        </p:nvGrpSpPr>
        <p:grpSpPr>
          <a:xfrm>
            <a:off x="464563" y="5043111"/>
            <a:ext cx="360000" cy="360000"/>
            <a:chOff x="330926" y="1227909"/>
            <a:chExt cx="360000" cy="360000"/>
          </a:xfrm>
        </p:grpSpPr>
        <p:sp>
          <p:nvSpPr>
            <p:cNvPr id="74" name="Овал 73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7" name="TextBox 11"/>
          <p:cNvSpPr txBox="1">
            <a:spLocks noChangeArrowheads="1"/>
          </p:cNvSpPr>
          <p:nvPr/>
        </p:nvSpPr>
        <p:spPr bwMode="auto">
          <a:xfrm flipH="1">
            <a:off x="1165646" y="5708446"/>
            <a:ext cx="5142209" cy="1015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Самый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маленький велосипед для своих выступлений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в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цирке использовал швейцарский клоун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99" kern="0" dirty="0" err="1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Райн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 </a:t>
            </a:r>
            <a:r>
              <a:rPr lang="ru-RU" altLang="zh-CN" sz="1499" kern="0" dirty="0" err="1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Фришкнейхт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. Его велосипед имел в высоту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9, </a:t>
            </a:r>
            <a:b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а в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ширину 14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сантиметров.</a:t>
            </a:r>
            <a:endParaRPr lang="ru-RU" altLang="zh-CN" sz="1499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79" name="Группа 78"/>
          <p:cNvGrpSpPr/>
          <p:nvPr/>
        </p:nvGrpSpPr>
        <p:grpSpPr>
          <a:xfrm>
            <a:off x="464563" y="6042261"/>
            <a:ext cx="360000" cy="360000"/>
            <a:chOff x="330926" y="1227909"/>
            <a:chExt cx="360000" cy="360000"/>
          </a:xfrm>
        </p:grpSpPr>
        <p:sp>
          <p:nvSpPr>
            <p:cNvPr id="80" name="Овал 79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6" name="Рисунок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4829" y="678914"/>
            <a:ext cx="1932288" cy="12416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6170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57" grpId="0"/>
      <p:bldP spid="61" grpId="0"/>
      <p:bldP spid="66" grpId="0"/>
      <p:bldP spid="72" grpId="0"/>
      <p:bldP spid="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68275" y="272114"/>
            <a:ext cx="67913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Какой дорожный знак вы считаете жизненно важным для всех пешеходов? Назовите его</a:t>
            </a: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?</a:t>
            </a:r>
            <a:endParaRPr lang="ru-RU" sz="24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3391" y="1537607"/>
            <a:ext cx="3901092" cy="39010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Прямоугольник 23"/>
          <p:cNvSpPr/>
          <p:nvPr/>
        </p:nvSpPr>
        <p:spPr>
          <a:xfrm>
            <a:off x="0" y="5701505"/>
            <a:ext cx="714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Это дорожный знак </a:t>
            </a:r>
            <a:br>
              <a:rPr lang="ru-RU" sz="2400" dirty="0" smtClean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dirty="0" smtClean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«</a:t>
            </a:r>
            <a:r>
              <a: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Пешеходный переход» </a:t>
            </a:r>
          </a:p>
        </p:txBody>
      </p:sp>
    </p:spTree>
    <p:extLst>
      <p:ext uri="{BB962C8B-B14F-4D97-AF65-F5344CB8AC3E}">
        <p14:creationId xmlns:p14="http://schemas.microsoft.com/office/powerpoint/2010/main" xmlns="" val="98943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8541" y="1272454"/>
            <a:ext cx="5283494" cy="36052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04774" y="76454"/>
            <a:ext cx="69520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Родоначальником этого знака </a:t>
            </a:r>
            <a:r>
              <a:rPr lang="ru-RU" dirty="0">
                <a:solidFill>
                  <a:srgbClr val="005BA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 1927 году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был дорожный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знак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, принадлежащий к группе указательных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dirty="0" smtClean="0">
                <a:solidFill>
                  <a:srgbClr val="D7181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«</a:t>
            </a:r>
            <a:r>
              <a:rPr lang="ru-RU" dirty="0">
                <a:solidFill>
                  <a:srgbClr val="D7181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Осторожно, пешеходы</a:t>
            </a:r>
            <a:r>
              <a:rPr lang="ru-RU" dirty="0" smtClean="0">
                <a:solidFill>
                  <a:srgbClr val="D7181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».</a:t>
            </a:r>
            <a:endParaRPr lang="ru-RU" dirty="0">
              <a:solidFill>
                <a:srgbClr val="D7181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4675" y="5150331"/>
            <a:ext cx="69521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Форма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знака, квадрат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– 700 миллиметров.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Укреплялись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эти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знаки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на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столбах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на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высоте 1.8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м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от поверхности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земли до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нижнего края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и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устанавливались на обочине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у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бровки полотна дороги. Знаки устанавливались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на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расстоянии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150-200 м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от места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опасности.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6" name="Овал 1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85182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299844"/>
            <a:ext cx="714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1927 год</a:t>
            </a:r>
            <a:endParaRPr lang="ru-RU" sz="36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2866" y="1227577"/>
            <a:ext cx="3901092" cy="39010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Прямоугольник 23"/>
          <p:cNvSpPr/>
          <p:nvPr/>
        </p:nvSpPr>
        <p:spPr>
          <a:xfrm>
            <a:off x="-10272" y="5529856"/>
            <a:ext cx="71649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Дорожный знак</a:t>
            </a:r>
          </a:p>
          <a:p>
            <a:pPr algn="ctr"/>
            <a:r>
              <a:rPr lang="ru-RU" sz="2400" dirty="0" smtClean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«</a:t>
            </a:r>
            <a:r>
              <a: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Осторожно пешеходы» 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1" name="Овал 30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347276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299844"/>
            <a:ext cx="714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1951 год</a:t>
            </a:r>
            <a:endParaRPr lang="ru-RU" sz="36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-10272" y="5529856"/>
            <a:ext cx="71649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Дорожный знак</a:t>
            </a:r>
          </a:p>
          <a:p>
            <a:pPr algn="ctr"/>
            <a:r>
              <a:rPr lang="ru-RU" sz="2400" dirty="0" smtClean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«</a:t>
            </a:r>
            <a:r>
              <a: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Осторожно пешеходы»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2866" y="1265692"/>
            <a:ext cx="3901092" cy="39010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8" name="Группа 27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1" name="Овал 30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250889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299844"/>
            <a:ext cx="714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1961 год</a:t>
            </a:r>
            <a:endParaRPr lang="ru-RU" sz="36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-10272" y="5529856"/>
            <a:ext cx="71649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Дорожный знак</a:t>
            </a:r>
          </a:p>
          <a:p>
            <a:pPr algn="ctr"/>
            <a:r>
              <a:rPr lang="ru-RU" sz="2400" dirty="0" smtClean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«Пешеходы</a:t>
            </a:r>
            <a:r>
              <a: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» 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0973" y="1398328"/>
            <a:ext cx="3901092" cy="3596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8" name="Группа 27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1" name="Овал 30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129580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299844"/>
            <a:ext cx="714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1977 год</a:t>
            </a:r>
            <a:endParaRPr lang="ru-RU" sz="36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-10272" y="5529856"/>
            <a:ext cx="71649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Дорожный знак</a:t>
            </a:r>
          </a:p>
          <a:p>
            <a:pPr algn="ctr"/>
            <a:r>
              <a: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«Пешеходный переход» 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30479" y1="64167" x2="30479" y2="64167"/>
                        <a14:foregroundMark x1="39295" y1="59167" x2="39295" y2="59167"/>
                        <a14:foregroundMark x1="27204" y1="71111" x2="44081" y2="58889"/>
                        <a14:foregroundMark x1="52393" y1="57778" x2="49370" y2="63333"/>
                        <a14:foregroundMark x1="49874" y1="43056" x2="50126" y2="59167"/>
                        <a14:foregroundMark x1="8564" y1="87222" x2="50630" y2="10833"/>
                        <a14:foregroundMark x1="50630" y1="11389" x2="89673" y2="88611"/>
                        <a14:foregroundMark x1="89169" y1="88611" x2="8564" y2="86389"/>
                        <a14:foregroundMark x1="45592" y1="31111" x2="25189" y2="70833"/>
                        <a14:foregroundMark x1="49370" y1="21389" x2="81360" y2="85556"/>
                        <a14:foregroundMark x1="78086" y1="68333" x2="39043" y2="78611"/>
                        <a14:foregroundMark x1="23678" y1="59722" x2="67254" y2="91667"/>
                        <a14:foregroundMark x1="51134" y1="27500" x2="36524" y2="82778"/>
                        <a14:foregroundMark x1="48866" y1="19722" x2="45088" y2="29722"/>
                        <a14:foregroundMark x1="49370" y1="19444" x2="60202" y2="39722"/>
                        <a14:foregroundMark x1="77330" y1="71944" x2="84887" y2="83056"/>
                        <a14:foregroundMark x1="76574" y1="83333" x2="69270" y2="69167"/>
                        <a14:foregroundMark x1="61965" y1="84722" x2="63980" y2="75833"/>
                        <a14:foregroundMark x1="65491" y1="85278" x2="61965" y2="80278"/>
                        <a14:foregroundMark x1="65995" y1="78056" x2="74055" y2="87778"/>
                        <a14:foregroundMark x1="68262" y1="76944" x2="76322" y2="89167"/>
                        <a14:foregroundMark x1="64736" y1="58056" x2="61461" y2="71389"/>
                        <a14:foregroundMark x1="61713" y1="66389" x2="57431" y2="57778"/>
                        <a14:foregroundMark x1="55416" y1="46389" x2="57431" y2="61389"/>
                        <a14:foregroundMark x1="52393" y1="41944" x2="52897" y2="55278"/>
                        <a14:foregroundMark x1="38539" y1="56667" x2="45340" y2="51944"/>
                        <a14:foregroundMark x1="36020" y1="52222" x2="47355" y2="38889"/>
                        <a14:foregroundMark x1="50882" y1="40278" x2="60453" y2="46111"/>
                        <a14:foregroundMark x1="58942" y1="47500" x2="60705" y2="57222"/>
                        <a14:foregroundMark x1="53652" y1="64167" x2="61461" y2="82778"/>
                        <a14:foregroundMark x1="50126" y1="67500" x2="56423" y2="81667"/>
                        <a14:foregroundMark x1="47607" y1="82500" x2="48615" y2="75000"/>
                        <a14:foregroundMark x1="25441" y1="84444" x2="32494" y2="75000"/>
                        <a14:foregroundMark x1="17632" y1="83889" x2="25189" y2="69722"/>
                        <a14:foregroundMark x1="15869" y1="83611" x2="21159" y2="84167"/>
                        <a14:foregroundMark x1="22418" y1="80556" x2="28715" y2="72778"/>
                        <a14:foregroundMark x1="33249" y1="70833" x2="36524" y2="78611"/>
                        <a14:foregroundMark x1="33249" y1="85000" x2="37531" y2="75556"/>
                        <a14:foregroundMark x1="37028" y1="85000" x2="45340" y2="85278"/>
                        <a14:foregroundMark x1="45592" y1="73056" x2="50630" y2="63333"/>
                        <a14:foregroundMark x1="17632" y1="97778" x2="17632" y2="97778"/>
                        <a14:foregroundMark x1="19899" y1="98056" x2="82620" y2="98056"/>
                        <a14:foregroundMark x1="84131" y1="98611" x2="90428" y2="96667"/>
                        <a14:foregroundMark x1="85642" y1="96944" x2="9824" y2="97222"/>
                        <a14:foregroundMark x1="91688" y1="96389" x2="94962" y2="93889"/>
                        <a14:foregroundMark x1="96474" y1="93056" x2="97481" y2="88889"/>
                        <a14:foregroundMark x1="97481" y1="87500" x2="96222" y2="81667"/>
                        <a14:foregroundMark x1="95214" y1="80556" x2="55668" y2="5278"/>
                        <a14:foregroundMark x1="54156" y1="4722" x2="50126" y2="2778"/>
                        <a14:foregroundMark x1="48866" y1="3333" x2="42065" y2="7222"/>
                        <a14:foregroundMark x1="41814" y1="8333" x2="3023" y2="81944"/>
                        <a14:foregroundMark x1="8312" y1="97222" x2="2771" y2="91944"/>
                        <a14:foregroundMark x1="2519" y1="83889" x2="2015" y2="90000"/>
                        <a14:foregroundMark x1="89673" y1="98333" x2="92695" y2="96944"/>
                        <a14:foregroundMark x1="98237" y1="91389" x2="98741" y2="84722"/>
                        <a14:foregroundMark x1="97733" y1="83611" x2="57935" y2="5833"/>
                        <a14:foregroundMark x1="56171" y1="4722" x2="51385" y2="1667"/>
                        <a14:foregroundMark x1="49622" y1="1667" x2="42317" y2="4722"/>
                        <a14:foregroundMark x1="40554" y1="7222" x2="2015" y2="82500"/>
                        <a14:foregroundMark x1="1511" y1="83056" x2="1763" y2="92222"/>
                        <a14:foregroundMark x1="2267" y1="93333" x2="8060" y2="98056"/>
                        <a14:backgroundMark x1="40050" y1="7222" x2="39295" y2="8056"/>
                        <a14:backgroundMark x1="39295" y1="8056" x2="39295" y2="8333"/>
                        <a14:backgroundMark x1="38791" y1="8889" x2="36020" y2="14722"/>
                        <a14:backgroundMark x1="58438" y1="5556" x2="59446" y2="6667"/>
                        <a14:backgroundMark x1="35768" y1="15000" x2="33249" y2="20278"/>
                        <a14:backgroundMark x1="22922" y1="9167" x2="22922" y2="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0973" y="1407116"/>
            <a:ext cx="3901092" cy="35375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8" name="Группа 27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1" name="Овал 30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119780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100030" y="367314"/>
            <a:ext cx="49651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Венская Конвенция о дорожных знаках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и сигналах (принятая </a:t>
            </a:r>
            <a:r>
              <a:rPr lang="ru-RU" dirty="0" smtClean="0">
                <a:solidFill>
                  <a:srgbClr val="005BA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8 </a:t>
            </a:r>
            <a:r>
              <a:rPr lang="ru-RU" dirty="0">
                <a:solidFill>
                  <a:srgbClr val="005BA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ноября 1968 </a:t>
            </a:r>
            <a:r>
              <a:rPr lang="ru-RU" dirty="0" smtClean="0">
                <a:solidFill>
                  <a:srgbClr val="005BA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года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b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с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целью международной унификации дорожных знаков) предложила варианты дорожных знаков </a:t>
            </a:r>
            <a:r>
              <a:rPr lang="ru-RU" dirty="0">
                <a:solidFill>
                  <a:srgbClr val="D7181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«Пешеходный переход</a:t>
            </a:r>
            <a:r>
              <a:rPr lang="ru-RU" dirty="0" smtClean="0">
                <a:solidFill>
                  <a:srgbClr val="D7181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»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73148" y="2455155"/>
            <a:ext cx="1935743" cy="2296914"/>
            <a:chOff x="573148" y="2455155"/>
            <a:chExt cx="1935743" cy="2296914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73148" y="2455155"/>
              <a:ext cx="1935743" cy="192758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" name="Прямоугольник 1"/>
            <p:cNvSpPr/>
            <p:nvPr/>
          </p:nvSpPr>
          <p:spPr>
            <a:xfrm>
              <a:off x="1125680" y="4382737"/>
              <a:ext cx="7906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5BAA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E, 12 </a:t>
              </a:r>
              <a:r>
                <a:rPr lang="en-US" baseline="30000" dirty="0">
                  <a:solidFill>
                    <a:srgbClr val="005BAA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</a:t>
              </a:r>
              <a:endParaRPr lang="ru-RU" baseline="30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2803932" y="3948660"/>
            <a:ext cx="1731556" cy="2296914"/>
            <a:chOff x="2803932" y="3948660"/>
            <a:chExt cx="1731556" cy="2296914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03932" y="3948660"/>
              <a:ext cx="1731556" cy="192758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7" name="Прямоугольник 16"/>
            <p:cNvSpPr/>
            <p:nvPr/>
          </p:nvSpPr>
          <p:spPr>
            <a:xfrm>
              <a:off x="3254371" y="5876242"/>
              <a:ext cx="8034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5BAA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E, 12 </a:t>
              </a:r>
              <a:r>
                <a:rPr lang="en-US" baseline="30000" dirty="0">
                  <a:solidFill>
                    <a:srgbClr val="005BAA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b</a:t>
              </a:r>
              <a:endParaRPr lang="ru-RU" baseline="30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4696651" y="2455155"/>
            <a:ext cx="1935743" cy="2282396"/>
            <a:chOff x="4696651" y="2455155"/>
            <a:chExt cx="1935743" cy="2282396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96651" y="2455155"/>
              <a:ext cx="1935743" cy="191306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5" name="Прямоугольник 24"/>
            <p:cNvSpPr/>
            <p:nvPr/>
          </p:nvSpPr>
          <p:spPr>
            <a:xfrm>
              <a:off x="5302110" y="4368219"/>
              <a:ext cx="7825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5BAA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E, 12 </a:t>
              </a:r>
              <a:r>
                <a:rPr lang="en-US" baseline="30000" dirty="0" smtClean="0">
                  <a:solidFill>
                    <a:srgbClr val="005BAA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</a:t>
              </a:r>
              <a:endParaRPr lang="ru-RU" baseline="30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889" y="367314"/>
            <a:ext cx="1761582" cy="1498376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9" name="Овал 28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366086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3921" y="2162584"/>
            <a:ext cx="2738114" cy="27381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0" y="107669"/>
            <a:ext cx="71468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Посмотрите </a:t>
            </a:r>
            <a:r>
              <a:rPr lang="ru-RU" sz="24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 чем </a:t>
            </a:r>
            <a: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сходства </a:t>
            </a:r>
            <a:r>
              <a:rPr lang="ru-RU" sz="24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и </a:t>
            </a:r>
            <a: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отличия </a:t>
            </a:r>
          </a:p>
          <a:p>
            <a:pPr algn="ctr"/>
            <a: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дорожных знаков: </a:t>
            </a:r>
            <a:b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который </a:t>
            </a:r>
            <a:r>
              <a:rPr lang="ru-RU" sz="24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был </a:t>
            </a:r>
            <a: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 </a:t>
            </a:r>
            <a:r>
              <a:rPr lang="ru-RU" sz="24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30-х годах прошлого столетия </a:t>
            </a:r>
            <a: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«Осторожно пешеходы» и современного «Пешеходный </a:t>
            </a:r>
            <a:r>
              <a:rPr lang="ru-RU" sz="24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переход»?</a:t>
            </a:r>
            <a:endParaRPr lang="ru-RU" sz="2400" dirty="0">
              <a:solidFill>
                <a:srgbClr val="D7181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413" y="2162584"/>
            <a:ext cx="2738114" cy="27381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0" y="5290357"/>
            <a:ext cx="71468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D7181E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Форма – квадрат, </a:t>
            </a:r>
            <a:br>
              <a:rPr lang="ru-RU" sz="3200" dirty="0" smtClean="0">
                <a:solidFill>
                  <a:srgbClr val="D7181E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</a:br>
            <a:r>
              <a:rPr lang="ru-RU" sz="3200" dirty="0" smtClean="0">
                <a:solidFill>
                  <a:srgbClr val="D7181E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а внутри вписан треугольник</a:t>
            </a:r>
            <a:endParaRPr lang="ru-RU" sz="3200" dirty="0">
              <a:solidFill>
                <a:srgbClr val="D7181E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7" name="Овал 16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204463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8741</TotalTime>
  <Words>487</Words>
  <Application>Microsoft Office PowerPoint</Application>
  <PresentationFormat>Экран (4:3)</PresentationFormat>
  <Paragraphs>51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ИСТОРИЯ  ПРАВИЛ ДОРОЖНОГО ДВИЖЕНИЯ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creator>Andrew Efimovsky</dc:creator>
  <cp:lastModifiedBy>Рыженко Н А</cp:lastModifiedBy>
  <cp:revision>275</cp:revision>
  <dcterms:created xsi:type="dcterms:W3CDTF">2019-08-19T07:52:16Z</dcterms:created>
  <dcterms:modified xsi:type="dcterms:W3CDTF">2019-10-28T01:47:50Z</dcterms:modified>
</cp:coreProperties>
</file>